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82" r:id="rId2"/>
    <p:sldId id="257" r:id="rId3"/>
    <p:sldId id="259" r:id="rId4"/>
    <p:sldId id="258" r:id="rId5"/>
    <p:sldId id="260" r:id="rId6"/>
    <p:sldId id="261" r:id="rId7"/>
    <p:sldId id="262" r:id="rId8"/>
    <p:sldId id="263" r:id="rId9"/>
    <p:sldId id="284" r:id="rId10"/>
    <p:sldId id="285" r:id="rId11"/>
    <p:sldId id="267" r:id="rId12"/>
    <p:sldId id="286" r:id="rId13"/>
    <p:sldId id="287" r:id="rId14"/>
    <p:sldId id="264" r:id="rId15"/>
    <p:sldId id="265" r:id="rId16"/>
    <p:sldId id="269" r:id="rId17"/>
    <p:sldId id="266" r:id="rId18"/>
    <p:sldId id="270" r:id="rId19"/>
    <p:sldId id="274" r:id="rId20"/>
    <p:sldId id="275" r:id="rId21"/>
    <p:sldId id="276" r:id="rId22"/>
    <p:sldId id="277" r:id="rId23"/>
    <p:sldId id="278" r:id="rId24"/>
    <p:sldId id="279" r:id="rId25"/>
    <p:sldId id="283" r:id="rId26"/>
    <p:sldId id="289" r:id="rId27"/>
    <p:sldId id="288" r:id="rId28"/>
    <p:sldId id="299" r:id="rId29"/>
    <p:sldId id="300" r:id="rId30"/>
    <p:sldId id="301" r:id="rId31"/>
    <p:sldId id="298" r:id="rId32"/>
    <p:sldId id="281" r:id="rId33"/>
    <p:sldId id="280"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20" r:id="rId52"/>
    <p:sldId id="319" r:id="rId53"/>
    <p:sldId id="321" r:id="rId54"/>
    <p:sldId id="322" r:id="rId55"/>
    <p:sldId id="323" r:id="rId56"/>
    <p:sldId id="324" r:id="rId57"/>
    <p:sldId id="325" r:id="rId58"/>
    <p:sldId id="327" r:id="rId59"/>
    <p:sldId id="326" r:id="rId60"/>
    <p:sldId id="328" r:id="rId61"/>
    <p:sldId id="329" r:id="rId62"/>
    <p:sldId id="330" r:id="rId63"/>
    <p:sldId id="331" r:id="rId64"/>
    <p:sldId id="332" r:id="rId65"/>
    <p:sldId id="333" r:id="rId66"/>
    <p:sldId id="334" r:id="rId67"/>
    <p:sldId id="335" r:id="rId68"/>
    <p:sldId id="355" r:id="rId69"/>
    <p:sldId id="336" r:id="rId70"/>
    <p:sldId id="337" r:id="rId71"/>
    <p:sldId id="338" r:id="rId72"/>
    <p:sldId id="339" r:id="rId73"/>
    <p:sldId id="350" r:id="rId74"/>
    <p:sldId id="351" r:id="rId75"/>
    <p:sldId id="353" r:id="rId76"/>
    <p:sldId id="340" r:id="rId77"/>
    <p:sldId id="352" r:id="rId78"/>
    <p:sldId id="356" r:id="rId79"/>
    <p:sldId id="357" r:id="rId80"/>
    <p:sldId id="341" r:id="rId81"/>
    <p:sldId id="342" r:id="rId82"/>
    <p:sldId id="343" r:id="rId83"/>
    <p:sldId id="344" r:id="rId84"/>
    <p:sldId id="345" r:id="rId85"/>
    <p:sldId id="346" r:id="rId86"/>
    <p:sldId id="347" r:id="rId87"/>
    <p:sldId id="348" r:id="rId88"/>
    <p:sldId id="349" r:id="rId89"/>
    <p:sldId id="35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96"/>
    <p:restoredTop sz="94648"/>
  </p:normalViewPr>
  <p:slideViewPr>
    <p:cSldViewPr snapToGrid="0" snapToObjects="1">
      <p:cViewPr varScale="1">
        <p:scale>
          <a:sx n="104" d="100"/>
          <a:sy n="104" d="100"/>
        </p:scale>
        <p:origin x="20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7AD975-D6F1-4EA9-8DE2-3D1EE3D9868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CB7EB25-3CF8-4299-80B0-20B580229DA7}">
      <dgm:prSet/>
      <dgm:spPr/>
      <dgm:t>
        <a:bodyPr/>
        <a:lstStyle/>
        <a:p>
          <a:r>
            <a:rPr lang="en-US"/>
            <a:t>DECISION RULES</a:t>
          </a:r>
        </a:p>
      </dgm:t>
    </dgm:pt>
    <dgm:pt modelId="{C3663603-E14E-465F-AA73-83F41F3EFAD9}" type="parTrans" cxnId="{9B7F717F-8A5E-4CA4-96AE-6761B8C7A3D5}">
      <dgm:prSet/>
      <dgm:spPr/>
      <dgm:t>
        <a:bodyPr/>
        <a:lstStyle/>
        <a:p>
          <a:endParaRPr lang="en-US"/>
        </a:p>
      </dgm:t>
    </dgm:pt>
    <dgm:pt modelId="{B9E5B199-B717-4FB8-832D-7106E6B47F67}" type="sibTrans" cxnId="{9B7F717F-8A5E-4CA4-96AE-6761B8C7A3D5}">
      <dgm:prSet/>
      <dgm:spPr/>
      <dgm:t>
        <a:bodyPr/>
        <a:lstStyle/>
        <a:p>
          <a:endParaRPr lang="en-US"/>
        </a:p>
      </dgm:t>
    </dgm:pt>
    <dgm:pt modelId="{7D9CB464-7B66-4AF4-8614-FC287DCA2C21}">
      <dgm:prSet/>
      <dgm:spPr/>
      <dgm:t>
        <a:bodyPr/>
        <a:lstStyle/>
        <a:p>
          <a:r>
            <a:rPr lang="en-US"/>
            <a:t>ATTRIBUTE SELECTION MEASURES</a:t>
          </a:r>
        </a:p>
      </dgm:t>
    </dgm:pt>
    <dgm:pt modelId="{A222FCBD-4EE9-49D1-BB9C-8361A3946CB6}" type="parTrans" cxnId="{ABE63183-7865-47F4-8706-F8FBA62C03F3}">
      <dgm:prSet/>
      <dgm:spPr/>
      <dgm:t>
        <a:bodyPr/>
        <a:lstStyle/>
        <a:p>
          <a:endParaRPr lang="en-US"/>
        </a:p>
      </dgm:t>
    </dgm:pt>
    <dgm:pt modelId="{FEB63C5A-1A6C-4CF7-8E9D-648D5A55806C}" type="sibTrans" cxnId="{ABE63183-7865-47F4-8706-F8FBA62C03F3}">
      <dgm:prSet/>
      <dgm:spPr/>
      <dgm:t>
        <a:bodyPr/>
        <a:lstStyle/>
        <a:p>
          <a:endParaRPr lang="en-US"/>
        </a:p>
      </dgm:t>
    </dgm:pt>
    <dgm:pt modelId="{9F54DC6D-DC50-42C4-8466-4DF177586E4C}">
      <dgm:prSet/>
      <dgm:spPr/>
      <dgm:t>
        <a:bodyPr/>
        <a:lstStyle/>
        <a:p>
          <a:r>
            <a:rPr lang="en-US" dirty="0"/>
            <a:t>INFORMATION GAIN</a:t>
          </a:r>
        </a:p>
      </dgm:t>
    </dgm:pt>
    <dgm:pt modelId="{6551E81D-C5B5-439B-B75C-A1793EE2A43C}" type="parTrans" cxnId="{0F2244EE-D62B-44D8-9973-F06BE5F0108E}">
      <dgm:prSet/>
      <dgm:spPr/>
      <dgm:t>
        <a:bodyPr/>
        <a:lstStyle/>
        <a:p>
          <a:endParaRPr lang="en-US"/>
        </a:p>
      </dgm:t>
    </dgm:pt>
    <dgm:pt modelId="{076A201B-AE13-4280-82A1-90619EB407F7}" type="sibTrans" cxnId="{0F2244EE-D62B-44D8-9973-F06BE5F0108E}">
      <dgm:prSet/>
      <dgm:spPr/>
      <dgm:t>
        <a:bodyPr/>
        <a:lstStyle/>
        <a:p>
          <a:endParaRPr lang="en-US"/>
        </a:p>
      </dgm:t>
    </dgm:pt>
    <dgm:pt modelId="{6C8194A1-CB50-49E3-A808-5CED5E0246D7}">
      <dgm:prSet/>
      <dgm:spPr/>
      <dgm:t>
        <a:bodyPr/>
        <a:lstStyle/>
        <a:p>
          <a:r>
            <a:rPr lang="en-US"/>
            <a:t>GINI INDEX</a:t>
          </a:r>
        </a:p>
      </dgm:t>
    </dgm:pt>
    <dgm:pt modelId="{83BA62B0-420C-4662-9DB1-A54F522759E5}" type="parTrans" cxnId="{6ABBDC93-211B-4644-97EA-BA04A8ECC8DF}">
      <dgm:prSet/>
      <dgm:spPr/>
      <dgm:t>
        <a:bodyPr/>
        <a:lstStyle/>
        <a:p>
          <a:endParaRPr lang="en-US"/>
        </a:p>
      </dgm:t>
    </dgm:pt>
    <dgm:pt modelId="{0162FF74-8D6F-4746-9D54-7321681EB5EA}" type="sibTrans" cxnId="{6ABBDC93-211B-4644-97EA-BA04A8ECC8DF}">
      <dgm:prSet/>
      <dgm:spPr/>
      <dgm:t>
        <a:bodyPr/>
        <a:lstStyle/>
        <a:p>
          <a:endParaRPr lang="en-US"/>
        </a:p>
      </dgm:t>
    </dgm:pt>
    <dgm:pt modelId="{66723E70-F7C7-4518-ACE0-1CEFA034C34D}">
      <dgm:prSet/>
      <dgm:spPr/>
      <dgm:t>
        <a:bodyPr/>
        <a:lstStyle/>
        <a:p>
          <a:r>
            <a:rPr lang="en-US"/>
            <a:t>ID3</a:t>
          </a:r>
        </a:p>
      </dgm:t>
    </dgm:pt>
    <dgm:pt modelId="{36D613A0-F383-4564-8155-93C799B60047}" type="parTrans" cxnId="{2ED22452-2DAF-4212-99BB-A97D445EDCEC}">
      <dgm:prSet/>
      <dgm:spPr/>
      <dgm:t>
        <a:bodyPr/>
        <a:lstStyle/>
        <a:p>
          <a:endParaRPr lang="en-US"/>
        </a:p>
      </dgm:t>
    </dgm:pt>
    <dgm:pt modelId="{05C2B757-D822-457C-BA03-9644C3E58DA7}" type="sibTrans" cxnId="{2ED22452-2DAF-4212-99BB-A97D445EDCEC}">
      <dgm:prSet/>
      <dgm:spPr/>
      <dgm:t>
        <a:bodyPr/>
        <a:lstStyle/>
        <a:p>
          <a:endParaRPr lang="en-US"/>
        </a:p>
      </dgm:t>
    </dgm:pt>
    <dgm:pt modelId="{D1C9876B-F325-4154-9B08-C1BB5A7D04AB}">
      <dgm:prSet/>
      <dgm:spPr/>
      <dgm:t>
        <a:bodyPr/>
        <a:lstStyle/>
        <a:p>
          <a:r>
            <a:rPr lang="en-US" dirty="0"/>
            <a:t>DISTANCE BASED CLASSIFICATION</a:t>
          </a:r>
        </a:p>
      </dgm:t>
    </dgm:pt>
    <dgm:pt modelId="{888E648E-B888-4660-8C44-32BC0A55CCAA}" type="parTrans" cxnId="{19775A14-DD03-4936-B98D-857122621AB0}">
      <dgm:prSet/>
      <dgm:spPr/>
      <dgm:t>
        <a:bodyPr/>
        <a:lstStyle/>
        <a:p>
          <a:endParaRPr lang="en-US"/>
        </a:p>
      </dgm:t>
    </dgm:pt>
    <dgm:pt modelId="{D0B845BC-9757-4AFA-B6D1-5E955CABBC30}" type="sibTrans" cxnId="{19775A14-DD03-4936-B98D-857122621AB0}">
      <dgm:prSet/>
      <dgm:spPr/>
      <dgm:t>
        <a:bodyPr/>
        <a:lstStyle/>
        <a:p>
          <a:endParaRPr lang="en-US"/>
        </a:p>
      </dgm:t>
    </dgm:pt>
    <dgm:pt modelId="{38C0D415-7E7D-4459-9791-03634D0CC250}">
      <dgm:prSet/>
      <dgm:spPr/>
      <dgm:t>
        <a:bodyPr/>
        <a:lstStyle/>
        <a:p>
          <a:r>
            <a:rPr lang="en-US"/>
            <a:t>SIMPLE APPROACH</a:t>
          </a:r>
        </a:p>
      </dgm:t>
    </dgm:pt>
    <dgm:pt modelId="{75D57FA7-58F1-4901-921F-28568A27BE27}" type="parTrans" cxnId="{3E153531-E539-4F08-85EE-2581D92C5761}">
      <dgm:prSet/>
      <dgm:spPr/>
      <dgm:t>
        <a:bodyPr/>
        <a:lstStyle/>
        <a:p>
          <a:endParaRPr lang="en-US"/>
        </a:p>
      </dgm:t>
    </dgm:pt>
    <dgm:pt modelId="{FAE749D4-E246-4A81-BBA1-66DACA7AB18F}" type="sibTrans" cxnId="{3E153531-E539-4F08-85EE-2581D92C5761}">
      <dgm:prSet/>
      <dgm:spPr/>
      <dgm:t>
        <a:bodyPr/>
        <a:lstStyle/>
        <a:p>
          <a:endParaRPr lang="en-US"/>
        </a:p>
      </dgm:t>
    </dgm:pt>
    <dgm:pt modelId="{37F631CD-0DF6-4B19-BDF9-B81E80D819C8}">
      <dgm:prSet/>
      <dgm:spPr/>
      <dgm:t>
        <a:bodyPr/>
        <a:lstStyle/>
        <a:p>
          <a:r>
            <a:rPr lang="en-US"/>
            <a:t>NEAREST NEIGHBOUR CLASSIFIER</a:t>
          </a:r>
        </a:p>
      </dgm:t>
    </dgm:pt>
    <dgm:pt modelId="{6B39A23D-C265-425B-ADFA-2CFB19D586AB}" type="parTrans" cxnId="{BF6D330B-E97C-4707-B4DF-77126FD82E68}">
      <dgm:prSet/>
      <dgm:spPr/>
      <dgm:t>
        <a:bodyPr/>
        <a:lstStyle/>
        <a:p>
          <a:endParaRPr lang="en-US"/>
        </a:p>
      </dgm:t>
    </dgm:pt>
    <dgm:pt modelId="{C2A168BC-3302-4A19-80EE-D94632F4CBCD}" type="sibTrans" cxnId="{BF6D330B-E97C-4707-B4DF-77126FD82E68}">
      <dgm:prSet/>
      <dgm:spPr/>
      <dgm:t>
        <a:bodyPr/>
        <a:lstStyle/>
        <a:p>
          <a:endParaRPr lang="en-US"/>
        </a:p>
      </dgm:t>
    </dgm:pt>
    <dgm:pt modelId="{937401D2-964C-4BAB-9AA8-3ED1C5BF2EFC}">
      <dgm:prSet/>
      <dgm:spPr/>
      <dgm:t>
        <a:bodyPr/>
        <a:lstStyle/>
        <a:p>
          <a:r>
            <a:rPr lang="en-US"/>
            <a:t>SUPPORT VECTOR MACHINE</a:t>
          </a:r>
        </a:p>
      </dgm:t>
    </dgm:pt>
    <dgm:pt modelId="{C7A5BF99-F460-4350-ABEE-8E8C66405A1C}" type="parTrans" cxnId="{B3723803-7D6E-4C42-8319-E8C534C28D1A}">
      <dgm:prSet/>
      <dgm:spPr/>
      <dgm:t>
        <a:bodyPr/>
        <a:lstStyle/>
        <a:p>
          <a:endParaRPr lang="en-US"/>
        </a:p>
      </dgm:t>
    </dgm:pt>
    <dgm:pt modelId="{73AD19CC-25A6-4738-8370-2A278B0E75BA}" type="sibTrans" cxnId="{B3723803-7D6E-4C42-8319-E8C534C28D1A}">
      <dgm:prSet/>
      <dgm:spPr/>
      <dgm:t>
        <a:bodyPr/>
        <a:lstStyle/>
        <a:p>
          <a:endParaRPr lang="en-US"/>
        </a:p>
      </dgm:t>
    </dgm:pt>
    <dgm:pt modelId="{8613B6DF-B8A7-594D-B973-2F6683692BDC}" type="pres">
      <dgm:prSet presAssocID="{E87AD975-D6F1-4EA9-8DE2-3D1EE3D9868B}" presName="linear" presStyleCnt="0">
        <dgm:presLayoutVars>
          <dgm:animLvl val="lvl"/>
          <dgm:resizeHandles val="exact"/>
        </dgm:presLayoutVars>
      </dgm:prSet>
      <dgm:spPr/>
    </dgm:pt>
    <dgm:pt modelId="{B6AA100B-E218-3145-99AB-4C8A65F1A30B}" type="pres">
      <dgm:prSet presAssocID="{BCB7EB25-3CF8-4299-80B0-20B580229DA7}" presName="parentText" presStyleLbl="node1" presStyleIdx="0" presStyleCnt="9">
        <dgm:presLayoutVars>
          <dgm:chMax val="0"/>
          <dgm:bulletEnabled val="1"/>
        </dgm:presLayoutVars>
      </dgm:prSet>
      <dgm:spPr/>
    </dgm:pt>
    <dgm:pt modelId="{C37FE94C-F7E5-CE4E-857A-A198E4312881}" type="pres">
      <dgm:prSet presAssocID="{B9E5B199-B717-4FB8-832D-7106E6B47F67}" presName="spacer" presStyleCnt="0"/>
      <dgm:spPr/>
    </dgm:pt>
    <dgm:pt modelId="{C075EEBC-5C98-124A-A6F6-DCEE7977DF94}" type="pres">
      <dgm:prSet presAssocID="{7D9CB464-7B66-4AF4-8614-FC287DCA2C21}" presName="parentText" presStyleLbl="node1" presStyleIdx="1" presStyleCnt="9">
        <dgm:presLayoutVars>
          <dgm:chMax val="0"/>
          <dgm:bulletEnabled val="1"/>
        </dgm:presLayoutVars>
      </dgm:prSet>
      <dgm:spPr/>
    </dgm:pt>
    <dgm:pt modelId="{720B322A-70E7-8342-9511-7CAE6AD6D131}" type="pres">
      <dgm:prSet presAssocID="{FEB63C5A-1A6C-4CF7-8E9D-648D5A55806C}" presName="spacer" presStyleCnt="0"/>
      <dgm:spPr/>
    </dgm:pt>
    <dgm:pt modelId="{0F7A133F-9529-F942-A4DF-C544985A89BE}" type="pres">
      <dgm:prSet presAssocID="{9F54DC6D-DC50-42C4-8466-4DF177586E4C}" presName="parentText" presStyleLbl="node1" presStyleIdx="2" presStyleCnt="9">
        <dgm:presLayoutVars>
          <dgm:chMax val="0"/>
          <dgm:bulletEnabled val="1"/>
        </dgm:presLayoutVars>
      </dgm:prSet>
      <dgm:spPr/>
    </dgm:pt>
    <dgm:pt modelId="{5B3F054B-340D-CB4D-86C5-12670FBD86A9}" type="pres">
      <dgm:prSet presAssocID="{076A201B-AE13-4280-82A1-90619EB407F7}" presName="spacer" presStyleCnt="0"/>
      <dgm:spPr/>
    </dgm:pt>
    <dgm:pt modelId="{501015E0-CC09-0B48-9742-E26075FD0D42}" type="pres">
      <dgm:prSet presAssocID="{6C8194A1-CB50-49E3-A808-5CED5E0246D7}" presName="parentText" presStyleLbl="node1" presStyleIdx="3" presStyleCnt="9">
        <dgm:presLayoutVars>
          <dgm:chMax val="0"/>
          <dgm:bulletEnabled val="1"/>
        </dgm:presLayoutVars>
      </dgm:prSet>
      <dgm:spPr/>
    </dgm:pt>
    <dgm:pt modelId="{3671B786-C29E-EB4F-8297-C9CF9D1A8F9E}" type="pres">
      <dgm:prSet presAssocID="{0162FF74-8D6F-4746-9D54-7321681EB5EA}" presName="spacer" presStyleCnt="0"/>
      <dgm:spPr/>
    </dgm:pt>
    <dgm:pt modelId="{764028B9-B6E5-2345-A44E-13BC55CECE46}" type="pres">
      <dgm:prSet presAssocID="{66723E70-F7C7-4518-ACE0-1CEFA034C34D}" presName="parentText" presStyleLbl="node1" presStyleIdx="4" presStyleCnt="9">
        <dgm:presLayoutVars>
          <dgm:chMax val="0"/>
          <dgm:bulletEnabled val="1"/>
        </dgm:presLayoutVars>
      </dgm:prSet>
      <dgm:spPr/>
    </dgm:pt>
    <dgm:pt modelId="{C9E8ADC6-F9AD-4546-997C-F49407471DF1}" type="pres">
      <dgm:prSet presAssocID="{05C2B757-D822-457C-BA03-9644C3E58DA7}" presName="spacer" presStyleCnt="0"/>
      <dgm:spPr/>
    </dgm:pt>
    <dgm:pt modelId="{050AC13F-4A1E-5143-BF2E-BD19E93774A5}" type="pres">
      <dgm:prSet presAssocID="{D1C9876B-F325-4154-9B08-C1BB5A7D04AB}" presName="parentText" presStyleLbl="node1" presStyleIdx="5" presStyleCnt="9">
        <dgm:presLayoutVars>
          <dgm:chMax val="0"/>
          <dgm:bulletEnabled val="1"/>
        </dgm:presLayoutVars>
      </dgm:prSet>
      <dgm:spPr/>
    </dgm:pt>
    <dgm:pt modelId="{B61061D8-5DAB-5B46-9E19-5AF0ADFCAB58}" type="pres">
      <dgm:prSet presAssocID="{D0B845BC-9757-4AFA-B6D1-5E955CABBC30}" presName="spacer" presStyleCnt="0"/>
      <dgm:spPr/>
    </dgm:pt>
    <dgm:pt modelId="{BBDD2994-B1F0-F54D-BA74-E8BE2D955F73}" type="pres">
      <dgm:prSet presAssocID="{38C0D415-7E7D-4459-9791-03634D0CC250}" presName="parentText" presStyleLbl="node1" presStyleIdx="6" presStyleCnt="9">
        <dgm:presLayoutVars>
          <dgm:chMax val="0"/>
          <dgm:bulletEnabled val="1"/>
        </dgm:presLayoutVars>
      </dgm:prSet>
      <dgm:spPr/>
    </dgm:pt>
    <dgm:pt modelId="{45F7A70B-6889-1E48-9425-19B151ABE97F}" type="pres">
      <dgm:prSet presAssocID="{FAE749D4-E246-4A81-BBA1-66DACA7AB18F}" presName="spacer" presStyleCnt="0"/>
      <dgm:spPr/>
    </dgm:pt>
    <dgm:pt modelId="{AA415F13-7E8D-B644-8BC8-D265825E67A7}" type="pres">
      <dgm:prSet presAssocID="{37F631CD-0DF6-4B19-BDF9-B81E80D819C8}" presName="parentText" presStyleLbl="node1" presStyleIdx="7" presStyleCnt="9">
        <dgm:presLayoutVars>
          <dgm:chMax val="0"/>
          <dgm:bulletEnabled val="1"/>
        </dgm:presLayoutVars>
      </dgm:prSet>
      <dgm:spPr/>
    </dgm:pt>
    <dgm:pt modelId="{A7F006C9-7A77-274D-AE7B-D0B0F12EE87C}" type="pres">
      <dgm:prSet presAssocID="{C2A168BC-3302-4A19-80EE-D94632F4CBCD}" presName="spacer" presStyleCnt="0"/>
      <dgm:spPr/>
    </dgm:pt>
    <dgm:pt modelId="{D16F7F19-F90B-5F45-B9E3-1DEB95A9A550}" type="pres">
      <dgm:prSet presAssocID="{937401D2-964C-4BAB-9AA8-3ED1C5BF2EFC}" presName="parentText" presStyleLbl="node1" presStyleIdx="8" presStyleCnt="9">
        <dgm:presLayoutVars>
          <dgm:chMax val="0"/>
          <dgm:bulletEnabled val="1"/>
        </dgm:presLayoutVars>
      </dgm:prSet>
      <dgm:spPr/>
    </dgm:pt>
  </dgm:ptLst>
  <dgm:cxnLst>
    <dgm:cxn modelId="{B3723803-7D6E-4C42-8319-E8C534C28D1A}" srcId="{E87AD975-D6F1-4EA9-8DE2-3D1EE3D9868B}" destId="{937401D2-964C-4BAB-9AA8-3ED1C5BF2EFC}" srcOrd="8" destOrd="0" parTransId="{C7A5BF99-F460-4350-ABEE-8E8C66405A1C}" sibTransId="{73AD19CC-25A6-4738-8370-2A278B0E75BA}"/>
    <dgm:cxn modelId="{BF6D330B-E97C-4707-B4DF-77126FD82E68}" srcId="{E87AD975-D6F1-4EA9-8DE2-3D1EE3D9868B}" destId="{37F631CD-0DF6-4B19-BDF9-B81E80D819C8}" srcOrd="7" destOrd="0" parTransId="{6B39A23D-C265-425B-ADFA-2CFB19D586AB}" sibTransId="{C2A168BC-3302-4A19-80EE-D94632F4CBCD}"/>
    <dgm:cxn modelId="{4B86E30D-69EB-C64D-8E2B-EBC1D32A82DD}" type="presOf" srcId="{D1C9876B-F325-4154-9B08-C1BB5A7D04AB}" destId="{050AC13F-4A1E-5143-BF2E-BD19E93774A5}" srcOrd="0" destOrd="0" presId="urn:microsoft.com/office/officeart/2005/8/layout/vList2"/>
    <dgm:cxn modelId="{19775A14-DD03-4936-B98D-857122621AB0}" srcId="{E87AD975-D6F1-4EA9-8DE2-3D1EE3D9868B}" destId="{D1C9876B-F325-4154-9B08-C1BB5A7D04AB}" srcOrd="5" destOrd="0" parTransId="{888E648E-B888-4660-8C44-32BC0A55CCAA}" sibTransId="{D0B845BC-9757-4AFA-B6D1-5E955CABBC30}"/>
    <dgm:cxn modelId="{3291FD19-8280-0C4C-992D-B6D15989E373}" type="presOf" srcId="{937401D2-964C-4BAB-9AA8-3ED1C5BF2EFC}" destId="{D16F7F19-F90B-5F45-B9E3-1DEB95A9A550}" srcOrd="0" destOrd="0" presId="urn:microsoft.com/office/officeart/2005/8/layout/vList2"/>
    <dgm:cxn modelId="{84C5BC23-DCD5-E543-9628-37A8AC90CFC5}" type="presOf" srcId="{7D9CB464-7B66-4AF4-8614-FC287DCA2C21}" destId="{C075EEBC-5C98-124A-A6F6-DCEE7977DF94}" srcOrd="0" destOrd="0" presId="urn:microsoft.com/office/officeart/2005/8/layout/vList2"/>
    <dgm:cxn modelId="{3E153531-E539-4F08-85EE-2581D92C5761}" srcId="{E87AD975-D6F1-4EA9-8DE2-3D1EE3D9868B}" destId="{38C0D415-7E7D-4459-9791-03634D0CC250}" srcOrd="6" destOrd="0" parTransId="{75D57FA7-58F1-4901-921F-28568A27BE27}" sibTransId="{FAE749D4-E246-4A81-BBA1-66DACA7AB18F}"/>
    <dgm:cxn modelId="{7FCBE239-C10F-7445-9572-321D9D3AE8D3}" type="presOf" srcId="{37F631CD-0DF6-4B19-BDF9-B81E80D819C8}" destId="{AA415F13-7E8D-B644-8BC8-D265825E67A7}" srcOrd="0" destOrd="0" presId="urn:microsoft.com/office/officeart/2005/8/layout/vList2"/>
    <dgm:cxn modelId="{52BAAE3A-9058-2B49-8885-D402A74D0280}" type="presOf" srcId="{38C0D415-7E7D-4459-9791-03634D0CC250}" destId="{BBDD2994-B1F0-F54D-BA74-E8BE2D955F73}" srcOrd="0" destOrd="0" presId="urn:microsoft.com/office/officeart/2005/8/layout/vList2"/>
    <dgm:cxn modelId="{2ED22452-2DAF-4212-99BB-A97D445EDCEC}" srcId="{E87AD975-D6F1-4EA9-8DE2-3D1EE3D9868B}" destId="{66723E70-F7C7-4518-ACE0-1CEFA034C34D}" srcOrd="4" destOrd="0" parTransId="{36D613A0-F383-4564-8155-93C799B60047}" sibTransId="{05C2B757-D822-457C-BA03-9644C3E58DA7}"/>
    <dgm:cxn modelId="{0E49677A-8E67-4F40-ACDB-8B4311C87031}" type="presOf" srcId="{6C8194A1-CB50-49E3-A808-5CED5E0246D7}" destId="{501015E0-CC09-0B48-9742-E26075FD0D42}" srcOrd="0" destOrd="0" presId="urn:microsoft.com/office/officeart/2005/8/layout/vList2"/>
    <dgm:cxn modelId="{9B7F717F-8A5E-4CA4-96AE-6761B8C7A3D5}" srcId="{E87AD975-D6F1-4EA9-8DE2-3D1EE3D9868B}" destId="{BCB7EB25-3CF8-4299-80B0-20B580229DA7}" srcOrd="0" destOrd="0" parTransId="{C3663603-E14E-465F-AA73-83F41F3EFAD9}" sibTransId="{B9E5B199-B717-4FB8-832D-7106E6B47F67}"/>
    <dgm:cxn modelId="{ABE63183-7865-47F4-8706-F8FBA62C03F3}" srcId="{E87AD975-D6F1-4EA9-8DE2-3D1EE3D9868B}" destId="{7D9CB464-7B66-4AF4-8614-FC287DCA2C21}" srcOrd="1" destOrd="0" parTransId="{A222FCBD-4EE9-49D1-BB9C-8361A3946CB6}" sibTransId="{FEB63C5A-1A6C-4CF7-8E9D-648D5A55806C}"/>
    <dgm:cxn modelId="{3DC9C78B-65F2-B044-9152-FC11A64F2666}" type="presOf" srcId="{E87AD975-D6F1-4EA9-8DE2-3D1EE3D9868B}" destId="{8613B6DF-B8A7-594D-B973-2F6683692BDC}" srcOrd="0" destOrd="0" presId="urn:microsoft.com/office/officeart/2005/8/layout/vList2"/>
    <dgm:cxn modelId="{8DEF6590-8F8C-A043-A86B-EE40B55A9D16}" type="presOf" srcId="{9F54DC6D-DC50-42C4-8466-4DF177586E4C}" destId="{0F7A133F-9529-F942-A4DF-C544985A89BE}" srcOrd="0" destOrd="0" presId="urn:microsoft.com/office/officeart/2005/8/layout/vList2"/>
    <dgm:cxn modelId="{6ABBDC93-211B-4644-97EA-BA04A8ECC8DF}" srcId="{E87AD975-D6F1-4EA9-8DE2-3D1EE3D9868B}" destId="{6C8194A1-CB50-49E3-A808-5CED5E0246D7}" srcOrd="3" destOrd="0" parTransId="{83BA62B0-420C-4662-9DB1-A54F522759E5}" sibTransId="{0162FF74-8D6F-4746-9D54-7321681EB5EA}"/>
    <dgm:cxn modelId="{B020CAA1-E821-314A-A8DA-226F2E7DEF34}" type="presOf" srcId="{66723E70-F7C7-4518-ACE0-1CEFA034C34D}" destId="{764028B9-B6E5-2345-A44E-13BC55CECE46}" srcOrd="0" destOrd="0" presId="urn:microsoft.com/office/officeart/2005/8/layout/vList2"/>
    <dgm:cxn modelId="{921EC4AD-8F12-BD42-8CBF-FDA33DEAAAA4}" type="presOf" srcId="{BCB7EB25-3CF8-4299-80B0-20B580229DA7}" destId="{B6AA100B-E218-3145-99AB-4C8A65F1A30B}" srcOrd="0" destOrd="0" presId="urn:microsoft.com/office/officeart/2005/8/layout/vList2"/>
    <dgm:cxn modelId="{0F2244EE-D62B-44D8-9973-F06BE5F0108E}" srcId="{E87AD975-D6F1-4EA9-8DE2-3D1EE3D9868B}" destId="{9F54DC6D-DC50-42C4-8466-4DF177586E4C}" srcOrd="2" destOrd="0" parTransId="{6551E81D-C5B5-439B-B75C-A1793EE2A43C}" sibTransId="{076A201B-AE13-4280-82A1-90619EB407F7}"/>
    <dgm:cxn modelId="{4FD4FEC5-6770-B640-B439-70DD082822CD}" type="presParOf" srcId="{8613B6DF-B8A7-594D-B973-2F6683692BDC}" destId="{B6AA100B-E218-3145-99AB-4C8A65F1A30B}" srcOrd="0" destOrd="0" presId="urn:microsoft.com/office/officeart/2005/8/layout/vList2"/>
    <dgm:cxn modelId="{FE568A83-BA6D-AA49-A974-E112EE7C9804}" type="presParOf" srcId="{8613B6DF-B8A7-594D-B973-2F6683692BDC}" destId="{C37FE94C-F7E5-CE4E-857A-A198E4312881}" srcOrd="1" destOrd="0" presId="urn:microsoft.com/office/officeart/2005/8/layout/vList2"/>
    <dgm:cxn modelId="{4021078D-C515-E04D-B283-31454F9EAB9A}" type="presParOf" srcId="{8613B6DF-B8A7-594D-B973-2F6683692BDC}" destId="{C075EEBC-5C98-124A-A6F6-DCEE7977DF94}" srcOrd="2" destOrd="0" presId="urn:microsoft.com/office/officeart/2005/8/layout/vList2"/>
    <dgm:cxn modelId="{F7806165-DABB-6043-BA90-4D70343FB291}" type="presParOf" srcId="{8613B6DF-B8A7-594D-B973-2F6683692BDC}" destId="{720B322A-70E7-8342-9511-7CAE6AD6D131}" srcOrd="3" destOrd="0" presId="urn:microsoft.com/office/officeart/2005/8/layout/vList2"/>
    <dgm:cxn modelId="{86CE469E-E820-3644-9ED0-DBA497F1D9F2}" type="presParOf" srcId="{8613B6DF-B8A7-594D-B973-2F6683692BDC}" destId="{0F7A133F-9529-F942-A4DF-C544985A89BE}" srcOrd="4" destOrd="0" presId="urn:microsoft.com/office/officeart/2005/8/layout/vList2"/>
    <dgm:cxn modelId="{05128FCD-4FBB-6247-8EBB-FB3630F35495}" type="presParOf" srcId="{8613B6DF-B8A7-594D-B973-2F6683692BDC}" destId="{5B3F054B-340D-CB4D-86C5-12670FBD86A9}" srcOrd="5" destOrd="0" presId="urn:microsoft.com/office/officeart/2005/8/layout/vList2"/>
    <dgm:cxn modelId="{5D376521-DC05-A34D-9218-F2023330E5E5}" type="presParOf" srcId="{8613B6DF-B8A7-594D-B973-2F6683692BDC}" destId="{501015E0-CC09-0B48-9742-E26075FD0D42}" srcOrd="6" destOrd="0" presId="urn:microsoft.com/office/officeart/2005/8/layout/vList2"/>
    <dgm:cxn modelId="{CD430410-B742-0A42-BB89-0EF27DAD12B6}" type="presParOf" srcId="{8613B6DF-B8A7-594D-B973-2F6683692BDC}" destId="{3671B786-C29E-EB4F-8297-C9CF9D1A8F9E}" srcOrd="7" destOrd="0" presId="urn:microsoft.com/office/officeart/2005/8/layout/vList2"/>
    <dgm:cxn modelId="{0997DE3F-F12D-6648-A082-87F44C158AAD}" type="presParOf" srcId="{8613B6DF-B8A7-594D-B973-2F6683692BDC}" destId="{764028B9-B6E5-2345-A44E-13BC55CECE46}" srcOrd="8" destOrd="0" presId="urn:microsoft.com/office/officeart/2005/8/layout/vList2"/>
    <dgm:cxn modelId="{109AC0A9-0E4C-D148-B410-4A5FB6D10793}" type="presParOf" srcId="{8613B6DF-B8A7-594D-B973-2F6683692BDC}" destId="{C9E8ADC6-F9AD-4546-997C-F49407471DF1}" srcOrd="9" destOrd="0" presId="urn:microsoft.com/office/officeart/2005/8/layout/vList2"/>
    <dgm:cxn modelId="{58AA2135-5FD1-E04A-A182-59648E3E2AF8}" type="presParOf" srcId="{8613B6DF-B8A7-594D-B973-2F6683692BDC}" destId="{050AC13F-4A1E-5143-BF2E-BD19E93774A5}" srcOrd="10" destOrd="0" presId="urn:microsoft.com/office/officeart/2005/8/layout/vList2"/>
    <dgm:cxn modelId="{03D6D928-828E-154E-8F84-50C385667E76}" type="presParOf" srcId="{8613B6DF-B8A7-594D-B973-2F6683692BDC}" destId="{B61061D8-5DAB-5B46-9E19-5AF0ADFCAB58}" srcOrd="11" destOrd="0" presId="urn:microsoft.com/office/officeart/2005/8/layout/vList2"/>
    <dgm:cxn modelId="{4B4EBF8C-A275-C14A-86FD-14EFD5A7D0AD}" type="presParOf" srcId="{8613B6DF-B8A7-594D-B973-2F6683692BDC}" destId="{BBDD2994-B1F0-F54D-BA74-E8BE2D955F73}" srcOrd="12" destOrd="0" presId="urn:microsoft.com/office/officeart/2005/8/layout/vList2"/>
    <dgm:cxn modelId="{DEE4B4F9-616D-B14C-99D0-61F507871726}" type="presParOf" srcId="{8613B6DF-B8A7-594D-B973-2F6683692BDC}" destId="{45F7A70B-6889-1E48-9425-19B151ABE97F}" srcOrd="13" destOrd="0" presId="urn:microsoft.com/office/officeart/2005/8/layout/vList2"/>
    <dgm:cxn modelId="{0CB42012-3CBB-CC4E-933E-7EEE559E566F}" type="presParOf" srcId="{8613B6DF-B8A7-594D-B973-2F6683692BDC}" destId="{AA415F13-7E8D-B644-8BC8-D265825E67A7}" srcOrd="14" destOrd="0" presId="urn:microsoft.com/office/officeart/2005/8/layout/vList2"/>
    <dgm:cxn modelId="{912A202B-7D4B-D149-8FE5-AE2C0071FCD3}" type="presParOf" srcId="{8613B6DF-B8A7-594D-B973-2F6683692BDC}" destId="{A7F006C9-7A77-274D-AE7B-D0B0F12EE87C}" srcOrd="15" destOrd="0" presId="urn:microsoft.com/office/officeart/2005/8/layout/vList2"/>
    <dgm:cxn modelId="{AE7FE13B-AE87-F84D-ADFA-3BBF981C1C55}" type="presParOf" srcId="{8613B6DF-B8A7-594D-B973-2F6683692BDC}" destId="{D16F7F19-F90B-5F45-B9E3-1DEB95A9A55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3F47F-5130-475F-ADBA-0B8D3901D33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852800A-46E6-490C-9B8F-977836298F3E}">
      <dgm:prSet custT="1"/>
      <dgm:spPr/>
      <dgm:t>
        <a:bodyPr/>
        <a:lstStyle/>
        <a:p>
          <a:pPr algn="just"/>
          <a:r>
            <a:rPr lang="en-IN" sz="2000" b="0" i="0" dirty="0"/>
            <a:t>A </a:t>
          </a:r>
          <a:r>
            <a:rPr lang="en-IN" sz="2000" b="1" i="0" dirty="0"/>
            <a:t>decision rule</a:t>
          </a:r>
          <a:r>
            <a:rPr lang="en-IN" sz="2000" b="0" i="0" dirty="0"/>
            <a:t> is a function which maps an observation to an appropriate action. </a:t>
          </a:r>
        </a:p>
        <a:p>
          <a:pPr algn="just"/>
          <a:endParaRPr lang="en-IN" sz="2000" b="0" i="0" dirty="0"/>
        </a:p>
        <a:p>
          <a:pPr algn="just"/>
          <a:r>
            <a:rPr lang="en-IN" sz="2000" b="0" i="0" dirty="0"/>
            <a:t>Decision rules play an important role in the theory of statistics and economics, and are closely related to the concept of a strategy in game theory.</a:t>
          </a:r>
          <a:endParaRPr lang="en-US" sz="2000" dirty="0"/>
        </a:p>
      </dgm:t>
    </dgm:pt>
    <dgm:pt modelId="{E88F8774-1B33-48CB-AC85-2A91C4B069D3}" type="parTrans" cxnId="{2DA199D3-B8F0-4B40-AAA7-26DD8F88B91E}">
      <dgm:prSet/>
      <dgm:spPr/>
      <dgm:t>
        <a:bodyPr/>
        <a:lstStyle/>
        <a:p>
          <a:endParaRPr lang="en-US"/>
        </a:p>
      </dgm:t>
    </dgm:pt>
    <dgm:pt modelId="{BCCECFAD-F6FF-42FB-AD11-3C11673FC5A3}" type="sibTrans" cxnId="{2DA199D3-B8F0-4B40-AAA7-26DD8F88B91E}">
      <dgm:prSet/>
      <dgm:spPr/>
      <dgm:t>
        <a:bodyPr/>
        <a:lstStyle/>
        <a:p>
          <a:endParaRPr lang="en-US"/>
        </a:p>
      </dgm:t>
    </dgm:pt>
    <dgm:pt modelId="{4C20A25C-4EAA-42BD-81BE-93BC1FBB07AC}">
      <dgm:prSet custT="1"/>
      <dgm:spPr/>
      <dgm:t>
        <a:bodyPr/>
        <a:lstStyle/>
        <a:p>
          <a:pPr algn="just"/>
          <a:r>
            <a:rPr lang="en-IN" sz="2000" b="0" i="0" dirty="0"/>
            <a:t>In order to evaluate the usefulness of a decision rule, it is necessary to have a loss function detailing the outcome of each action under different states.</a:t>
          </a:r>
          <a:endParaRPr lang="en-US" sz="2000" dirty="0"/>
        </a:p>
      </dgm:t>
    </dgm:pt>
    <dgm:pt modelId="{DFF51B4C-4569-4A90-8956-41BF40FEAB3C}" type="parTrans" cxnId="{A5E2D56A-AF3A-4EF4-98B3-0BE8050B6EA2}">
      <dgm:prSet/>
      <dgm:spPr/>
      <dgm:t>
        <a:bodyPr/>
        <a:lstStyle/>
        <a:p>
          <a:endParaRPr lang="en-US"/>
        </a:p>
      </dgm:t>
    </dgm:pt>
    <dgm:pt modelId="{59A77B8C-E471-4014-81C8-49DD4EDD821E}" type="sibTrans" cxnId="{A5E2D56A-AF3A-4EF4-98B3-0BE8050B6EA2}">
      <dgm:prSet/>
      <dgm:spPr/>
      <dgm:t>
        <a:bodyPr/>
        <a:lstStyle/>
        <a:p>
          <a:endParaRPr lang="en-US"/>
        </a:p>
      </dgm:t>
    </dgm:pt>
    <dgm:pt modelId="{6B243B18-1685-8941-899B-C69D5EF39F0C}" type="pres">
      <dgm:prSet presAssocID="{21E3F47F-5130-475F-ADBA-0B8D3901D334}" presName="hierChild1" presStyleCnt="0">
        <dgm:presLayoutVars>
          <dgm:chPref val="1"/>
          <dgm:dir/>
          <dgm:animOne val="branch"/>
          <dgm:animLvl val="lvl"/>
          <dgm:resizeHandles/>
        </dgm:presLayoutVars>
      </dgm:prSet>
      <dgm:spPr/>
    </dgm:pt>
    <dgm:pt modelId="{C20C7734-1EAA-7946-A1DA-3CE61BF9CFB2}" type="pres">
      <dgm:prSet presAssocID="{2852800A-46E6-490C-9B8F-977836298F3E}" presName="hierRoot1" presStyleCnt="0"/>
      <dgm:spPr/>
    </dgm:pt>
    <dgm:pt modelId="{543EDBB0-B5CF-3440-A47F-DC7996E66F4B}" type="pres">
      <dgm:prSet presAssocID="{2852800A-46E6-490C-9B8F-977836298F3E}" presName="composite" presStyleCnt="0"/>
      <dgm:spPr/>
    </dgm:pt>
    <dgm:pt modelId="{937ED893-F96F-3547-99EE-8D09CCDEC61E}" type="pres">
      <dgm:prSet presAssocID="{2852800A-46E6-490C-9B8F-977836298F3E}" presName="background" presStyleLbl="node0" presStyleIdx="0" presStyleCnt="2"/>
      <dgm:spPr/>
    </dgm:pt>
    <dgm:pt modelId="{B6A021F6-899B-E54C-9383-8C014D4CAEF1}" type="pres">
      <dgm:prSet presAssocID="{2852800A-46E6-490C-9B8F-977836298F3E}" presName="text" presStyleLbl="fgAcc0" presStyleIdx="0" presStyleCnt="2" custScaleX="110682" custScaleY="130864">
        <dgm:presLayoutVars>
          <dgm:chPref val="3"/>
        </dgm:presLayoutVars>
      </dgm:prSet>
      <dgm:spPr/>
    </dgm:pt>
    <dgm:pt modelId="{F8972257-C64A-3D46-AD44-B91AEAB5B6E2}" type="pres">
      <dgm:prSet presAssocID="{2852800A-46E6-490C-9B8F-977836298F3E}" presName="hierChild2" presStyleCnt="0"/>
      <dgm:spPr/>
    </dgm:pt>
    <dgm:pt modelId="{7F9C40A5-E306-1346-8B60-4C3815A8C841}" type="pres">
      <dgm:prSet presAssocID="{4C20A25C-4EAA-42BD-81BE-93BC1FBB07AC}" presName="hierRoot1" presStyleCnt="0"/>
      <dgm:spPr/>
    </dgm:pt>
    <dgm:pt modelId="{879164DD-3488-F147-B5DE-C47FA76D8E5B}" type="pres">
      <dgm:prSet presAssocID="{4C20A25C-4EAA-42BD-81BE-93BC1FBB07AC}" presName="composite" presStyleCnt="0"/>
      <dgm:spPr/>
    </dgm:pt>
    <dgm:pt modelId="{3205436E-2A19-1D4B-A21C-229BCC09459F}" type="pres">
      <dgm:prSet presAssocID="{4C20A25C-4EAA-42BD-81BE-93BC1FBB07AC}" presName="background" presStyleLbl="node0" presStyleIdx="1" presStyleCnt="2"/>
      <dgm:spPr/>
    </dgm:pt>
    <dgm:pt modelId="{6543699F-C640-9F44-BA19-B3575030157B}" type="pres">
      <dgm:prSet presAssocID="{4C20A25C-4EAA-42BD-81BE-93BC1FBB07AC}" presName="text" presStyleLbl="fgAcc0" presStyleIdx="1" presStyleCnt="2" custScaleY="129686">
        <dgm:presLayoutVars>
          <dgm:chPref val="3"/>
        </dgm:presLayoutVars>
      </dgm:prSet>
      <dgm:spPr/>
    </dgm:pt>
    <dgm:pt modelId="{6F21CE00-AF51-B241-A842-896436D61A25}" type="pres">
      <dgm:prSet presAssocID="{4C20A25C-4EAA-42BD-81BE-93BC1FBB07AC}" presName="hierChild2" presStyleCnt="0"/>
      <dgm:spPr/>
    </dgm:pt>
  </dgm:ptLst>
  <dgm:cxnLst>
    <dgm:cxn modelId="{A5E2D56A-AF3A-4EF4-98B3-0BE8050B6EA2}" srcId="{21E3F47F-5130-475F-ADBA-0B8D3901D334}" destId="{4C20A25C-4EAA-42BD-81BE-93BC1FBB07AC}" srcOrd="1" destOrd="0" parTransId="{DFF51B4C-4569-4A90-8956-41BF40FEAB3C}" sibTransId="{59A77B8C-E471-4014-81C8-49DD4EDD821E}"/>
    <dgm:cxn modelId="{FEB5A895-6883-ED4E-93AA-0EECA749AA17}" type="presOf" srcId="{2852800A-46E6-490C-9B8F-977836298F3E}" destId="{B6A021F6-899B-E54C-9383-8C014D4CAEF1}" srcOrd="0" destOrd="0" presId="urn:microsoft.com/office/officeart/2005/8/layout/hierarchy1"/>
    <dgm:cxn modelId="{2DA199D3-B8F0-4B40-AAA7-26DD8F88B91E}" srcId="{21E3F47F-5130-475F-ADBA-0B8D3901D334}" destId="{2852800A-46E6-490C-9B8F-977836298F3E}" srcOrd="0" destOrd="0" parTransId="{E88F8774-1B33-48CB-AC85-2A91C4B069D3}" sibTransId="{BCCECFAD-F6FF-42FB-AD11-3C11673FC5A3}"/>
    <dgm:cxn modelId="{17C343D7-F6E6-E448-B3C9-B83794D50168}" type="presOf" srcId="{21E3F47F-5130-475F-ADBA-0B8D3901D334}" destId="{6B243B18-1685-8941-899B-C69D5EF39F0C}" srcOrd="0" destOrd="0" presId="urn:microsoft.com/office/officeart/2005/8/layout/hierarchy1"/>
    <dgm:cxn modelId="{7AFD6EF2-9BB9-BC40-A623-A4120DA69D51}" type="presOf" srcId="{4C20A25C-4EAA-42BD-81BE-93BC1FBB07AC}" destId="{6543699F-C640-9F44-BA19-B3575030157B}" srcOrd="0" destOrd="0" presId="urn:microsoft.com/office/officeart/2005/8/layout/hierarchy1"/>
    <dgm:cxn modelId="{B58D4184-91D6-144C-8BEB-C80D4573061D}" type="presParOf" srcId="{6B243B18-1685-8941-899B-C69D5EF39F0C}" destId="{C20C7734-1EAA-7946-A1DA-3CE61BF9CFB2}" srcOrd="0" destOrd="0" presId="urn:microsoft.com/office/officeart/2005/8/layout/hierarchy1"/>
    <dgm:cxn modelId="{989F4D79-83B5-3944-99E0-1E9A6C9A2B05}" type="presParOf" srcId="{C20C7734-1EAA-7946-A1DA-3CE61BF9CFB2}" destId="{543EDBB0-B5CF-3440-A47F-DC7996E66F4B}" srcOrd="0" destOrd="0" presId="urn:microsoft.com/office/officeart/2005/8/layout/hierarchy1"/>
    <dgm:cxn modelId="{3B707E41-C445-2F45-9633-5B622581004D}" type="presParOf" srcId="{543EDBB0-B5CF-3440-A47F-DC7996E66F4B}" destId="{937ED893-F96F-3547-99EE-8D09CCDEC61E}" srcOrd="0" destOrd="0" presId="urn:microsoft.com/office/officeart/2005/8/layout/hierarchy1"/>
    <dgm:cxn modelId="{0DAA4E8C-5794-684E-AF00-F86FC5F20AA2}" type="presParOf" srcId="{543EDBB0-B5CF-3440-A47F-DC7996E66F4B}" destId="{B6A021F6-899B-E54C-9383-8C014D4CAEF1}" srcOrd="1" destOrd="0" presId="urn:microsoft.com/office/officeart/2005/8/layout/hierarchy1"/>
    <dgm:cxn modelId="{A6DEA7C6-0183-064B-B0F5-8BDB540C224B}" type="presParOf" srcId="{C20C7734-1EAA-7946-A1DA-3CE61BF9CFB2}" destId="{F8972257-C64A-3D46-AD44-B91AEAB5B6E2}" srcOrd="1" destOrd="0" presId="urn:microsoft.com/office/officeart/2005/8/layout/hierarchy1"/>
    <dgm:cxn modelId="{55DA08E0-783F-6246-89F0-B328E725C6C0}" type="presParOf" srcId="{6B243B18-1685-8941-899B-C69D5EF39F0C}" destId="{7F9C40A5-E306-1346-8B60-4C3815A8C841}" srcOrd="1" destOrd="0" presId="urn:microsoft.com/office/officeart/2005/8/layout/hierarchy1"/>
    <dgm:cxn modelId="{29B1BD97-2B0B-8E4B-866B-CF47CFDDC5DF}" type="presParOf" srcId="{7F9C40A5-E306-1346-8B60-4C3815A8C841}" destId="{879164DD-3488-F147-B5DE-C47FA76D8E5B}" srcOrd="0" destOrd="0" presId="urn:microsoft.com/office/officeart/2005/8/layout/hierarchy1"/>
    <dgm:cxn modelId="{14D00A17-C6C8-9740-85C2-444B09D818E0}" type="presParOf" srcId="{879164DD-3488-F147-B5DE-C47FA76D8E5B}" destId="{3205436E-2A19-1D4B-A21C-229BCC09459F}" srcOrd="0" destOrd="0" presId="urn:microsoft.com/office/officeart/2005/8/layout/hierarchy1"/>
    <dgm:cxn modelId="{6CEE1F95-DA5A-8040-A5EB-FFC94A5383E1}" type="presParOf" srcId="{879164DD-3488-F147-B5DE-C47FA76D8E5B}" destId="{6543699F-C640-9F44-BA19-B3575030157B}" srcOrd="1" destOrd="0" presId="urn:microsoft.com/office/officeart/2005/8/layout/hierarchy1"/>
    <dgm:cxn modelId="{C39ADCB5-2EA4-DE40-88F7-E75E46B7B1DA}" type="presParOf" srcId="{7F9C40A5-E306-1346-8B60-4C3815A8C841}" destId="{6F21CE00-AF51-B241-A842-896436D61A2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1163A5-6681-4322-898D-149724F430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6A56DC-D4B3-4304-96D9-2C7CF83D909D}">
      <dgm:prSet/>
      <dgm:spPr/>
      <dgm:t>
        <a:bodyPr/>
        <a:lstStyle/>
        <a:p>
          <a:r>
            <a:rPr lang="en-IN" b="0" i="0"/>
            <a:t>Gini Index, unlike information gain, isn’t computationally intensive as it doesn’t involve the logarithm function used to calculate entropy in information gain. </a:t>
          </a:r>
          <a:endParaRPr lang="en-US"/>
        </a:p>
      </dgm:t>
    </dgm:pt>
    <dgm:pt modelId="{3CFE91A4-D212-4853-A4AA-26B8B5628C0A}" type="parTrans" cxnId="{858607E9-218C-470A-BAF3-116A84ACB8B8}">
      <dgm:prSet/>
      <dgm:spPr/>
      <dgm:t>
        <a:bodyPr/>
        <a:lstStyle/>
        <a:p>
          <a:endParaRPr lang="en-US"/>
        </a:p>
      </dgm:t>
    </dgm:pt>
    <dgm:pt modelId="{C1AC063A-FC74-436F-BB4D-A53570BD0BC5}" type="sibTrans" cxnId="{858607E9-218C-470A-BAF3-116A84ACB8B8}">
      <dgm:prSet/>
      <dgm:spPr/>
      <dgm:t>
        <a:bodyPr/>
        <a:lstStyle/>
        <a:p>
          <a:endParaRPr lang="en-US"/>
        </a:p>
      </dgm:t>
    </dgm:pt>
    <dgm:pt modelId="{499CCE01-8E87-46A6-939E-D3800D33680D}">
      <dgm:prSet/>
      <dgm:spPr/>
      <dgm:t>
        <a:bodyPr/>
        <a:lstStyle/>
        <a:p>
          <a:r>
            <a:rPr lang="en-IN" b="0" i="0" dirty="0"/>
            <a:t>Therefore, Gini Index is preferred over Information gain.</a:t>
          </a:r>
          <a:endParaRPr lang="en-US" dirty="0"/>
        </a:p>
      </dgm:t>
    </dgm:pt>
    <dgm:pt modelId="{8B9C6B14-4E0C-44B8-896D-A31425A665E5}" type="parTrans" cxnId="{49BE21B9-E253-4ACC-B672-5A4A377DD4F1}">
      <dgm:prSet/>
      <dgm:spPr/>
      <dgm:t>
        <a:bodyPr/>
        <a:lstStyle/>
        <a:p>
          <a:endParaRPr lang="en-US"/>
        </a:p>
      </dgm:t>
    </dgm:pt>
    <dgm:pt modelId="{9F82FFDB-F328-4129-8A52-B941F15AD18D}" type="sibTrans" cxnId="{49BE21B9-E253-4ACC-B672-5A4A377DD4F1}">
      <dgm:prSet/>
      <dgm:spPr/>
      <dgm:t>
        <a:bodyPr/>
        <a:lstStyle/>
        <a:p>
          <a:endParaRPr lang="en-US"/>
        </a:p>
      </dgm:t>
    </dgm:pt>
    <dgm:pt modelId="{0CE040F8-1A61-0147-A346-15561A72D38B}" type="pres">
      <dgm:prSet presAssocID="{101163A5-6681-4322-898D-149724F430DE}" presName="linear" presStyleCnt="0">
        <dgm:presLayoutVars>
          <dgm:animLvl val="lvl"/>
          <dgm:resizeHandles val="exact"/>
        </dgm:presLayoutVars>
      </dgm:prSet>
      <dgm:spPr/>
    </dgm:pt>
    <dgm:pt modelId="{4DBDFF5A-3465-6A48-B3C0-A9717176C955}" type="pres">
      <dgm:prSet presAssocID="{E76A56DC-D4B3-4304-96D9-2C7CF83D909D}" presName="parentText" presStyleLbl="node1" presStyleIdx="0" presStyleCnt="2">
        <dgm:presLayoutVars>
          <dgm:chMax val="0"/>
          <dgm:bulletEnabled val="1"/>
        </dgm:presLayoutVars>
      </dgm:prSet>
      <dgm:spPr/>
    </dgm:pt>
    <dgm:pt modelId="{C8BE7323-6869-524C-A165-7ECF528BAD1D}" type="pres">
      <dgm:prSet presAssocID="{C1AC063A-FC74-436F-BB4D-A53570BD0BC5}" presName="spacer" presStyleCnt="0"/>
      <dgm:spPr/>
    </dgm:pt>
    <dgm:pt modelId="{A1B84B1C-33CD-C64E-8D21-BB245FD96F3B}" type="pres">
      <dgm:prSet presAssocID="{499CCE01-8E87-46A6-939E-D3800D33680D}" presName="parentText" presStyleLbl="node1" presStyleIdx="1" presStyleCnt="2">
        <dgm:presLayoutVars>
          <dgm:chMax val="0"/>
          <dgm:bulletEnabled val="1"/>
        </dgm:presLayoutVars>
      </dgm:prSet>
      <dgm:spPr/>
    </dgm:pt>
  </dgm:ptLst>
  <dgm:cxnLst>
    <dgm:cxn modelId="{02527A5A-E2C2-5D4F-8DC3-4A81215B4482}" type="presOf" srcId="{499CCE01-8E87-46A6-939E-D3800D33680D}" destId="{A1B84B1C-33CD-C64E-8D21-BB245FD96F3B}" srcOrd="0" destOrd="0" presId="urn:microsoft.com/office/officeart/2005/8/layout/vList2"/>
    <dgm:cxn modelId="{46001C94-EF9E-AE4E-A30E-3D53F19C4012}" type="presOf" srcId="{E76A56DC-D4B3-4304-96D9-2C7CF83D909D}" destId="{4DBDFF5A-3465-6A48-B3C0-A9717176C955}" srcOrd="0" destOrd="0" presId="urn:microsoft.com/office/officeart/2005/8/layout/vList2"/>
    <dgm:cxn modelId="{990BD2B5-E859-8242-96C9-EB4D148BA7BE}" type="presOf" srcId="{101163A5-6681-4322-898D-149724F430DE}" destId="{0CE040F8-1A61-0147-A346-15561A72D38B}" srcOrd="0" destOrd="0" presId="urn:microsoft.com/office/officeart/2005/8/layout/vList2"/>
    <dgm:cxn modelId="{49BE21B9-E253-4ACC-B672-5A4A377DD4F1}" srcId="{101163A5-6681-4322-898D-149724F430DE}" destId="{499CCE01-8E87-46A6-939E-D3800D33680D}" srcOrd="1" destOrd="0" parTransId="{8B9C6B14-4E0C-44B8-896D-A31425A665E5}" sibTransId="{9F82FFDB-F328-4129-8A52-B941F15AD18D}"/>
    <dgm:cxn modelId="{858607E9-218C-470A-BAF3-116A84ACB8B8}" srcId="{101163A5-6681-4322-898D-149724F430DE}" destId="{E76A56DC-D4B3-4304-96D9-2C7CF83D909D}" srcOrd="0" destOrd="0" parTransId="{3CFE91A4-D212-4853-A4AA-26B8B5628C0A}" sibTransId="{C1AC063A-FC74-436F-BB4D-A53570BD0BC5}"/>
    <dgm:cxn modelId="{68AE36E4-D869-D44C-8E85-182686F19C1D}" type="presParOf" srcId="{0CE040F8-1A61-0147-A346-15561A72D38B}" destId="{4DBDFF5A-3465-6A48-B3C0-A9717176C955}" srcOrd="0" destOrd="0" presId="urn:microsoft.com/office/officeart/2005/8/layout/vList2"/>
    <dgm:cxn modelId="{C00BF177-A880-074D-A58A-F20BC38178AC}" type="presParOf" srcId="{0CE040F8-1A61-0147-A346-15561A72D38B}" destId="{C8BE7323-6869-524C-A165-7ECF528BAD1D}" srcOrd="1" destOrd="0" presId="urn:microsoft.com/office/officeart/2005/8/layout/vList2"/>
    <dgm:cxn modelId="{22A34086-4B4C-704D-B6E2-2E7D57C7DD8B}" type="presParOf" srcId="{0CE040F8-1A61-0147-A346-15561A72D38B}" destId="{A1B84B1C-33CD-C64E-8D21-BB245FD96F3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A100B-E218-3145-99AB-4C8A65F1A30B}">
      <dsp:nvSpPr>
        <dsp:cNvPr id="0" name=""/>
        <dsp:cNvSpPr/>
      </dsp:nvSpPr>
      <dsp:spPr>
        <a:xfrm>
          <a:off x="0" y="41512"/>
          <a:ext cx="6967728"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DECISION RULES</a:t>
          </a:r>
        </a:p>
      </dsp:txBody>
      <dsp:txXfrm>
        <a:off x="26930" y="68442"/>
        <a:ext cx="6913868" cy="497795"/>
      </dsp:txXfrm>
    </dsp:sp>
    <dsp:sp modelId="{C075EEBC-5C98-124A-A6F6-DCEE7977DF94}">
      <dsp:nvSpPr>
        <dsp:cNvPr id="0" name=""/>
        <dsp:cNvSpPr/>
      </dsp:nvSpPr>
      <dsp:spPr>
        <a:xfrm>
          <a:off x="0" y="659407"/>
          <a:ext cx="6967728" cy="551655"/>
        </a:xfrm>
        <a:prstGeom prst="roundRect">
          <a:avLst/>
        </a:prstGeom>
        <a:solidFill>
          <a:schemeClr val="accent2">
            <a:hueOff val="188173"/>
            <a:satOff val="-406"/>
            <a:lumOff val="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ATTRIBUTE SELECTION MEASURES</a:t>
          </a:r>
        </a:p>
      </dsp:txBody>
      <dsp:txXfrm>
        <a:off x="26930" y="686337"/>
        <a:ext cx="6913868" cy="497795"/>
      </dsp:txXfrm>
    </dsp:sp>
    <dsp:sp modelId="{0F7A133F-9529-F942-A4DF-C544985A89BE}">
      <dsp:nvSpPr>
        <dsp:cNvPr id="0" name=""/>
        <dsp:cNvSpPr/>
      </dsp:nvSpPr>
      <dsp:spPr>
        <a:xfrm>
          <a:off x="0" y="1277302"/>
          <a:ext cx="6967728" cy="551655"/>
        </a:xfrm>
        <a:prstGeom prst="roundRect">
          <a:avLst/>
        </a:prstGeom>
        <a:solidFill>
          <a:schemeClr val="accent2">
            <a:hueOff val="376346"/>
            <a:satOff val="-812"/>
            <a:lumOff val="14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INFORMATION GAIN</a:t>
          </a:r>
        </a:p>
      </dsp:txBody>
      <dsp:txXfrm>
        <a:off x="26930" y="1304232"/>
        <a:ext cx="6913868" cy="497795"/>
      </dsp:txXfrm>
    </dsp:sp>
    <dsp:sp modelId="{501015E0-CC09-0B48-9742-E26075FD0D42}">
      <dsp:nvSpPr>
        <dsp:cNvPr id="0" name=""/>
        <dsp:cNvSpPr/>
      </dsp:nvSpPr>
      <dsp:spPr>
        <a:xfrm>
          <a:off x="0" y="1895197"/>
          <a:ext cx="6967728" cy="551655"/>
        </a:xfrm>
        <a:prstGeom prst="roundRect">
          <a:avLst/>
        </a:prstGeom>
        <a:solidFill>
          <a:schemeClr val="accent2">
            <a:hueOff val="564518"/>
            <a:satOff val="-1218"/>
            <a:lumOff val="21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GINI INDEX</a:t>
          </a:r>
        </a:p>
      </dsp:txBody>
      <dsp:txXfrm>
        <a:off x="26930" y="1922127"/>
        <a:ext cx="6913868" cy="497795"/>
      </dsp:txXfrm>
    </dsp:sp>
    <dsp:sp modelId="{764028B9-B6E5-2345-A44E-13BC55CECE46}">
      <dsp:nvSpPr>
        <dsp:cNvPr id="0" name=""/>
        <dsp:cNvSpPr/>
      </dsp:nvSpPr>
      <dsp:spPr>
        <a:xfrm>
          <a:off x="0" y="2513092"/>
          <a:ext cx="6967728" cy="551655"/>
        </a:xfrm>
        <a:prstGeom prst="roundRect">
          <a:avLst/>
        </a:prstGeom>
        <a:solidFill>
          <a:schemeClr val="accent2">
            <a:hueOff val="752691"/>
            <a:satOff val="-1625"/>
            <a:lumOff val="2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ID3</a:t>
          </a:r>
        </a:p>
      </dsp:txBody>
      <dsp:txXfrm>
        <a:off x="26930" y="2540022"/>
        <a:ext cx="6913868" cy="497795"/>
      </dsp:txXfrm>
    </dsp:sp>
    <dsp:sp modelId="{050AC13F-4A1E-5143-BF2E-BD19E93774A5}">
      <dsp:nvSpPr>
        <dsp:cNvPr id="0" name=""/>
        <dsp:cNvSpPr/>
      </dsp:nvSpPr>
      <dsp:spPr>
        <a:xfrm>
          <a:off x="0" y="3130987"/>
          <a:ext cx="6967728" cy="551655"/>
        </a:xfrm>
        <a:prstGeom prst="roundRect">
          <a:avLst/>
        </a:prstGeom>
        <a:solidFill>
          <a:schemeClr val="accent2">
            <a:hueOff val="940864"/>
            <a:satOff val="-2031"/>
            <a:lumOff val="35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DISTANCE BASED CLASSIFICATION</a:t>
          </a:r>
        </a:p>
      </dsp:txBody>
      <dsp:txXfrm>
        <a:off x="26930" y="3157917"/>
        <a:ext cx="6913868" cy="497795"/>
      </dsp:txXfrm>
    </dsp:sp>
    <dsp:sp modelId="{BBDD2994-B1F0-F54D-BA74-E8BE2D955F73}">
      <dsp:nvSpPr>
        <dsp:cNvPr id="0" name=""/>
        <dsp:cNvSpPr/>
      </dsp:nvSpPr>
      <dsp:spPr>
        <a:xfrm>
          <a:off x="0" y="3748882"/>
          <a:ext cx="6967728" cy="551655"/>
        </a:xfrm>
        <a:prstGeom prst="roundRect">
          <a:avLst/>
        </a:prstGeom>
        <a:solidFill>
          <a:schemeClr val="accent2">
            <a:hueOff val="1129037"/>
            <a:satOff val="-2437"/>
            <a:lumOff val="42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SIMPLE APPROACH</a:t>
          </a:r>
        </a:p>
      </dsp:txBody>
      <dsp:txXfrm>
        <a:off x="26930" y="3775812"/>
        <a:ext cx="6913868" cy="497795"/>
      </dsp:txXfrm>
    </dsp:sp>
    <dsp:sp modelId="{AA415F13-7E8D-B644-8BC8-D265825E67A7}">
      <dsp:nvSpPr>
        <dsp:cNvPr id="0" name=""/>
        <dsp:cNvSpPr/>
      </dsp:nvSpPr>
      <dsp:spPr>
        <a:xfrm>
          <a:off x="0" y="4366777"/>
          <a:ext cx="6967728" cy="551655"/>
        </a:xfrm>
        <a:prstGeom prst="roundRect">
          <a:avLst/>
        </a:prstGeom>
        <a:solidFill>
          <a:schemeClr val="accent2">
            <a:hueOff val="1317209"/>
            <a:satOff val="-2843"/>
            <a:lumOff val="4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NEAREST NEIGHBOUR CLASSIFIER</a:t>
          </a:r>
        </a:p>
      </dsp:txBody>
      <dsp:txXfrm>
        <a:off x="26930" y="4393707"/>
        <a:ext cx="6913868" cy="497795"/>
      </dsp:txXfrm>
    </dsp:sp>
    <dsp:sp modelId="{D16F7F19-F90B-5F45-B9E3-1DEB95A9A550}">
      <dsp:nvSpPr>
        <dsp:cNvPr id="0" name=""/>
        <dsp:cNvSpPr/>
      </dsp:nvSpPr>
      <dsp:spPr>
        <a:xfrm>
          <a:off x="0" y="4984672"/>
          <a:ext cx="6967728" cy="551655"/>
        </a:xfrm>
        <a:prstGeom prst="roundRect">
          <a:avLst/>
        </a:prstGeom>
        <a:solidFill>
          <a:schemeClr val="accent2">
            <a:hueOff val="1505382"/>
            <a:satOff val="-3249"/>
            <a:lumOff val="56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SUPPORT VECTOR MACHINE</a:t>
          </a:r>
        </a:p>
      </dsp:txBody>
      <dsp:txXfrm>
        <a:off x="26930" y="5011602"/>
        <a:ext cx="6913868"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ED893-F96F-3547-99EE-8D09CCDEC61E}">
      <dsp:nvSpPr>
        <dsp:cNvPr id="0" name=""/>
        <dsp:cNvSpPr/>
      </dsp:nvSpPr>
      <dsp:spPr>
        <a:xfrm>
          <a:off x="3213" y="342684"/>
          <a:ext cx="4974196" cy="3734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021F6-899B-E54C-9383-8C014D4CAEF1}">
      <dsp:nvSpPr>
        <dsp:cNvPr id="0" name=""/>
        <dsp:cNvSpPr/>
      </dsp:nvSpPr>
      <dsp:spPr>
        <a:xfrm>
          <a:off x="502561" y="817065"/>
          <a:ext cx="4974196" cy="37345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b="0" i="0" kern="1200" dirty="0"/>
            <a:t>A </a:t>
          </a:r>
          <a:r>
            <a:rPr lang="en-IN" sz="2000" b="1" i="0" kern="1200" dirty="0"/>
            <a:t>decision rule</a:t>
          </a:r>
          <a:r>
            <a:rPr lang="en-IN" sz="2000" b="0" i="0" kern="1200" dirty="0"/>
            <a:t> is a function which maps an observation to an appropriate action. </a:t>
          </a:r>
        </a:p>
        <a:p>
          <a:pPr marL="0" lvl="0" indent="0" algn="just" defTabSz="889000">
            <a:lnSpc>
              <a:spcPct val="90000"/>
            </a:lnSpc>
            <a:spcBef>
              <a:spcPct val="0"/>
            </a:spcBef>
            <a:spcAft>
              <a:spcPct val="35000"/>
            </a:spcAft>
            <a:buNone/>
          </a:pPr>
          <a:endParaRPr lang="en-IN" sz="2000" b="0" i="0" kern="1200" dirty="0"/>
        </a:p>
        <a:p>
          <a:pPr marL="0" lvl="0" indent="0" algn="just" defTabSz="889000">
            <a:lnSpc>
              <a:spcPct val="90000"/>
            </a:lnSpc>
            <a:spcBef>
              <a:spcPct val="0"/>
            </a:spcBef>
            <a:spcAft>
              <a:spcPct val="35000"/>
            </a:spcAft>
            <a:buNone/>
          </a:pPr>
          <a:r>
            <a:rPr lang="en-IN" sz="2000" b="0" i="0" kern="1200" dirty="0"/>
            <a:t>Decision rules play an important role in the theory of statistics and economics, and are closely related to the concept of a strategy in game theory.</a:t>
          </a:r>
          <a:endParaRPr lang="en-US" sz="2000" kern="1200" dirty="0"/>
        </a:p>
      </dsp:txBody>
      <dsp:txXfrm>
        <a:off x="611943" y="926447"/>
        <a:ext cx="4755432" cy="3515799"/>
      </dsp:txXfrm>
    </dsp:sp>
    <dsp:sp modelId="{3205436E-2A19-1D4B-A21C-229BCC09459F}">
      <dsp:nvSpPr>
        <dsp:cNvPr id="0" name=""/>
        <dsp:cNvSpPr/>
      </dsp:nvSpPr>
      <dsp:spPr>
        <a:xfrm>
          <a:off x="5976105" y="342684"/>
          <a:ext cx="4494133" cy="37009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3699F-C640-9F44-BA19-B3575030157B}">
      <dsp:nvSpPr>
        <dsp:cNvPr id="0" name=""/>
        <dsp:cNvSpPr/>
      </dsp:nvSpPr>
      <dsp:spPr>
        <a:xfrm>
          <a:off x="6475453" y="817065"/>
          <a:ext cx="4494133" cy="37009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b="0" i="0" kern="1200" dirty="0"/>
            <a:t>In order to evaluate the usefulness of a decision rule, it is necessary to have a loss function detailing the outcome of each action under different states.</a:t>
          </a:r>
          <a:endParaRPr lang="en-US" sz="2000" kern="1200" dirty="0"/>
        </a:p>
      </dsp:txBody>
      <dsp:txXfrm>
        <a:off x="6583850" y="925462"/>
        <a:ext cx="4277339" cy="3484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DFF5A-3465-6A48-B3C0-A9717176C955}">
      <dsp:nvSpPr>
        <dsp:cNvPr id="0" name=""/>
        <dsp:cNvSpPr/>
      </dsp:nvSpPr>
      <dsp:spPr>
        <a:xfrm>
          <a:off x="0" y="8033"/>
          <a:ext cx="8957674" cy="1998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a:t>Gini Index, unlike information gain, isn’t computationally intensive as it doesn’t involve the logarithm function used to calculate entropy in information gain. </a:t>
          </a:r>
          <a:endParaRPr lang="en-US" sz="2800" kern="1200"/>
        </a:p>
      </dsp:txBody>
      <dsp:txXfrm>
        <a:off x="97552" y="105585"/>
        <a:ext cx="8762570" cy="1803256"/>
      </dsp:txXfrm>
    </dsp:sp>
    <dsp:sp modelId="{A1B84B1C-33CD-C64E-8D21-BB245FD96F3B}">
      <dsp:nvSpPr>
        <dsp:cNvPr id="0" name=""/>
        <dsp:cNvSpPr/>
      </dsp:nvSpPr>
      <dsp:spPr>
        <a:xfrm>
          <a:off x="0" y="2087034"/>
          <a:ext cx="8957674" cy="1998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0" i="0" kern="1200" dirty="0"/>
            <a:t>Therefore, Gini Index is preferred over Information gain.</a:t>
          </a:r>
          <a:endParaRPr lang="en-US" sz="2800" kern="1200" dirty="0"/>
        </a:p>
      </dsp:txBody>
      <dsp:txXfrm>
        <a:off x="97552" y="2184586"/>
        <a:ext cx="8762570" cy="18032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11/6/22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2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038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401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615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756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107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7335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412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138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799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536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525225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microsoft.com/en-us/research/wp-content/uploads/2016/02/tr-98-14.pdf" TargetMode="External"/><Relationship Id="rId2" Type="http://schemas.openxmlformats.org/officeDocument/2006/relationships/hyperlink" Target="https://towardsdatascience.com/svm-and-kernel-svm-fed02bef1200#tunin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96733E-0764-7B63-68EB-3A95247AEB7A}"/>
              </a:ext>
            </a:extLst>
          </p:cNvPr>
          <p:cNvSpPr txBox="1">
            <a:spLocks/>
          </p:cNvSpPr>
          <p:nvPr/>
        </p:nvSpPr>
        <p:spPr>
          <a:xfrm>
            <a:off x="5864225" y="42863"/>
            <a:ext cx="6327775" cy="6815137"/>
          </a:xfrm>
          <a:prstGeom prst="rect">
            <a:avLst/>
          </a:prstGeom>
          <a:solidFill>
            <a:schemeClr val="accent1">
              <a:lumMod val="60000"/>
              <a:lumOff val="4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5400" dirty="0"/>
              <a:t>DATA SCIENCE</a:t>
            </a:r>
          </a:p>
          <a:p>
            <a:pPr algn="ctr"/>
            <a:r>
              <a:rPr lang="en-US" sz="5400" dirty="0"/>
              <a:t>DECISION TREE &amp; SVM </a:t>
            </a:r>
          </a:p>
          <a:p>
            <a:pPr algn="ctr"/>
            <a:r>
              <a:rPr lang="en-US" sz="5400" dirty="0"/>
              <a:t>(UNIT 3)</a:t>
            </a:r>
          </a:p>
          <a:p>
            <a:pPr algn="ctr"/>
            <a:endParaRPr lang="en-US" sz="5400" dirty="0"/>
          </a:p>
          <a:p>
            <a:pPr algn="ctr"/>
            <a:endParaRPr lang="en-US" sz="5400" dirty="0"/>
          </a:p>
          <a:p>
            <a:pPr algn="ctr"/>
            <a:endParaRPr lang="en-US" sz="5400" dirty="0"/>
          </a:p>
          <a:p>
            <a:pPr algn="ctr"/>
            <a:endParaRPr lang="en-US" sz="5400" dirty="0"/>
          </a:p>
          <a:p>
            <a:pPr algn="ctr"/>
            <a:endParaRPr lang="en-US" sz="5400" dirty="0"/>
          </a:p>
        </p:txBody>
      </p:sp>
      <p:pic>
        <p:nvPicPr>
          <p:cNvPr id="12290" name="Picture 2">
            <a:extLst>
              <a:ext uri="{FF2B5EF4-FFF2-40B4-BE49-F238E27FC236}">
                <a16:creationId xmlns:a16="http://schemas.microsoft.com/office/drawing/2014/main" id="{3F26A43F-079F-497A-1599-051CB8581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5" y="860984"/>
            <a:ext cx="5080000" cy="44196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9BDCCF1D-FD40-7778-BED5-BC25B247B741}"/>
              </a:ext>
            </a:extLst>
          </p:cNvPr>
          <p:cNvSpPr txBox="1">
            <a:spLocks/>
          </p:cNvSpPr>
          <p:nvPr/>
        </p:nvSpPr>
        <p:spPr>
          <a:xfrm>
            <a:off x="6778399" y="3578789"/>
            <a:ext cx="5079274" cy="1416640"/>
          </a:xfrm>
          <a:prstGeom prst="rect">
            <a:avLst/>
          </a:prstGeom>
          <a:solidFill>
            <a:schemeClr val="tx1"/>
          </a:solidFill>
          <a:ln>
            <a:solidFill>
              <a:schemeClr val="accent1">
                <a:lumMod val="40000"/>
                <a:lumOff val="60000"/>
              </a:schemeClr>
            </a:solidFill>
          </a:ln>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chemeClr val="accent1">
                    <a:lumMod val="40000"/>
                    <a:lumOff val="60000"/>
                  </a:schemeClr>
                </a:solidFill>
              </a:rPr>
              <a:t>SIKKIM UNIVERSITY</a:t>
            </a:r>
          </a:p>
          <a:p>
            <a:pPr marL="0" indent="0">
              <a:buNone/>
            </a:pPr>
            <a:r>
              <a:rPr lang="en-US" sz="3600" dirty="0">
                <a:solidFill>
                  <a:schemeClr val="accent1">
                    <a:lumMod val="40000"/>
                    <a:lumOff val="60000"/>
                  </a:schemeClr>
                </a:solidFill>
              </a:rPr>
              <a:t>MCA,3</a:t>
            </a:r>
            <a:r>
              <a:rPr lang="en-US" sz="3600" baseline="30000" dirty="0">
                <a:solidFill>
                  <a:schemeClr val="accent1">
                    <a:lumMod val="40000"/>
                    <a:lumOff val="60000"/>
                  </a:schemeClr>
                </a:solidFill>
              </a:rPr>
              <a:t>RD</a:t>
            </a:r>
            <a:r>
              <a:rPr lang="en-US" sz="3600" dirty="0">
                <a:solidFill>
                  <a:schemeClr val="accent1">
                    <a:lumMod val="40000"/>
                    <a:lumOff val="60000"/>
                  </a:schemeClr>
                </a:solidFill>
              </a:rPr>
              <a:t> SEMESTER</a:t>
            </a:r>
          </a:p>
        </p:txBody>
      </p:sp>
      <p:sp>
        <p:nvSpPr>
          <p:cNvPr id="7" name="Subtitle 2">
            <a:extLst>
              <a:ext uri="{FF2B5EF4-FFF2-40B4-BE49-F238E27FC236}">
                <a16:creationId xmlns:a16="http://schemas.microsoft.com/office/drawing/2014/main" id="{8BF6BF83-8E61-CD4B-4F46-D4AFB20042AB}"/>
              </a:ext>
            </a:extLst>
          </p:cNvPr>
          <p:cNvSpPr txBox="1">
            <a:spLocks/>
          </p:cNvSpPr>
          <p:nvPr/>
        </p:nvSpPr>
        <p:spPr>
          <a:xfrm>
            <a:off x="6777673" y="4995429"/>
            <a:ext cx="5080000" cy="819583"/>
          </a:xfrm>
          <a:prstGeom prst="rect">
            <a:avLst/>
          </a:prstGeom>
          <a:solidFill>
            <a:schemeClr val="tx1"/>
          </a:solidFill>
        </p:spPr>
        <p:txBody>
          <a:bodyPr vert="horz" lIns="91440" tIns="45720" rIns="91440" bIns="45720" rtlCol="0">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dirty="0">
              <a:solidFill>
                <a:schemeClr val="accent1">
                  <a:lumMod val="40000"/>
                  <a:lumOff val="60000"/>
                </a:schemeClr>
              </a:solidFill>
            </a:endParaRPr>
          </a:p>
          <a:p>
            <a:r>
              <a:rPr lang="en-US" sz="2000" dirty="0">
                <a:solidFill>
                  <a:schemeClr val="accent1">
                    <a:lumMod val="40000"/>
                    <a:lumOff val="60000"/>
                  </a:schemeClr>
                </a:solidFill>
              </a:rPr>
              <a:t>-PRATIKSHYA SHARMA</a:t>
            </a:r>
          </a:p>
        </p:txBody>
      </p:sp>
    </p:spTree>
    <p:extLst>
      <p:ext uri="{BB962C8B-B14F-4D97-AF65-F5344CB8AC3E}">
        <p14:creationId xmlns:p14="http://schemas.microsoft.com/office/powerpoint/2010/main" val="183705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9" name="Rectangle 133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0" name="Rectangle 133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331" name="Rectangle 1332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32" name="Rectangle 1332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F258F-637B-E2B4-6A79-632B26545962}"/>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DECISION TREE</a:t>
            </a:r>
          </a:p>
        </p:txBody>
      </p:sp>
      <p:sp>
        <p:nvSpPr>
          <p:cNvPr id="13333" name="Rectangle: Rounded Corners 1332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3314" name="Picture 2">
            <a:extLst>
              <a:ext uri="{FF2B5EF4-FFF2-40B4-BE49-F238E27FC236}">
                <a16:creationId xmlns:a16="http://schemas.microsoft.com/office/drawing/2014/main" id="{A74AF387-9AC1-7F6F-19F9-0BE9B78A7C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7545" y="2139484"/>
            <a:ext cx="8216910"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38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A8519-47D6-73AD-E7C6-B458C9D6B49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5000"/>
              <a:t>ATTRIBUTE SELECTION MEASURES</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04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803BE-042A-18D0-59A9-84817E5D6368}"/>
              </a:ext>
            </a:extLst>
          </p:cNvPr>
          <p:cNvSpPr>
            <a:spLocks noGrp="1"/>
          </p:cNvSpPr>
          <p:nvPr>
            <p:ph idx="1"/>
          </p:nvPr>
        </p:nvSpPr>
        <p:spPr>
          <a:xfrm>
            <a:off x="514350" y="1499616"/>
            <a:ext cx="11029950" cy="5038344"/>
          </a:xfrm>
          <a:solidFill>
            <a:schemeClr val="accent1">
              <a:lumMod val="20000"/>
              <a:lumOff val="80000"/>
            </a:schemeClr>
          </a:solidFill>
          <a:ln>
            <a:solidFill>
              <a:schemeClr val="tx1"/>
            </a:solidFill>
          </a:ln>
        </p:spPr>
        <p:txBody>
          <a:bodyPr>
            <a:noAutofit/>
          </a:bodyPr>
          <a:lstStyle/>
          <a:p>
            <a:r>
              <a:rPr lang="en-IN" sz="2000" b="0" i="0" dirty="0">
                <a:solidFill>
                  <a:srgbClr val="111111"/>
                </a:solidFill>
                <a:effectLst/>
              </a:rPr>
              <a:t>If the dataset consists of </a:t>
            </a:r>
            <a:r>
              <a:rPr lang="en-IN" sz="2000" b="1" i="0" dirty="0">
                <a:solidFill>
                  <a:srgbClr val="111111"/>
                </a:solidFill>
                <a:effectLst/>
              </a:rPr>
              <a:t>N</a:t>
            </a:r>
            <a:r>
              <a:rPr lang="en-IN" sz="2000" b="0" i="0" dirty="0">
                <a:solidFill>
                  <a:srgbClr val="111111"/>
                </a:solidFill>
                <a:effectLst/>
              </a:rPr>
              <a:t> attributes then deciding which attribute to place at the root or at different levels of the tree as internal nodes is a complicated step. </a:t>
            </a:r>
          </a:p>
          <a:p>
            <a:r>
              <a:rPr lang="en-IN" sz="2000" b="0" i="0" dirty="0">
                <a:solidFill>
                  <a:srgbClr val="111111"/>
                </a:solidFill>
                <a:effectLst/>
              </a:rPr>
              <a:t>By just randomly selecting any node to be the root can’t solve the issue.</a:t>
            </a:r>
          </a:p>
          <a:p>
            <a:r>
              <a:rPr lang="en-IN" sz="2000" b="0" i="0" dirty="0">
                <a:solidFill>
                  <a:srgbClr val="111111"/>
                </a:solidFill>
                <a:effectLst/>
              </a:rPr>
              <a:t> If we follow a random approach, it may give us bad results with low accuracy. </a:t>
            </a:r>
          </a:p>
          <a:p>
            <a:r>
              <a:rPr lang="en-IN" sz="2000" b="0" i="0" dirty="0">
                <a:solidFill>
                  <a:srgbClr val="111111"/>
                </a:solidFill>
                <a:effectLst/>
              </a:rPr>
              <a:t>For solving this attribute selection problem, researchers worked and devised some solutions. </a:t>
            </a:r>
          </a:p>
          <a:p>
            <a:r>
              <a:rPr lang="en-IN" sz="2000" b="0" i="0" dirty="0">
                <a:solidFill>
                  <a:srgbClr val="111111"/>
                </a:solidFill>
                <a:effectLst/>
              </a:rPr>
              <a:t>They suggested using some </a:t>
            </a:r>
            <a:r>
              <a:rPr lang="en-IN" sz="2000" b="0" i="1" dirty="0">
                <a:solidFill>
                  <a:srgbClr val="111111"/>
                </a:solidFill>
                <a:effectLst/>
              </a:rPr>
              <a:t>criteria</a:t>
            </a:r>
            <a:r>
              <a:rPr lang="en-IN" sz="2000" b="0" i="0" dirty="0">
                <a:solidFill>
                  <a:srgbClr val="111111"/>
                </a:solidFill>
                <a:effectLst/>
              </a:rPr>
              <a:t> like :</a:t>
            </a:r>
          </a:p>
          <a:p>
            <a:pPr>
              <a:buFont typeface="Wingdings" pitchFamily="2" charset="2"/>
              <a:buChar char="ü"/>
            </a:pPr>
            <a:r>
              <a:rPr lang="en-IN" sz="2000" b="0" i="0" dirty="0">
                <a:solidFill>
                  <a:schemeClr val="accent6">
                    <a:lumMod val="50000"/>
                  </a:schemeClr>
                </a:solidFill>
                <a:effectLst/>
              </a:rPr>
              <a:t>Information Gain </a:t>
            </a:r>
          </a:p>
          <a:p>
            <a:pPr>
              <a:buFont typeface="Wingdings" pitchFamily="2" charset="2"/>
              <a:buChar char="ü"/>
            </a:pPr>
            <a:r>
              <a:rPr lang="en-IN" sz="2000" b="0" i="0" dirty="0">
                <a:solidFill>
                  <a:schemeClr val="accent6">
                    <a:lumMod val="50000"/>
                  </a:schemeClr>
                </a:solidFill>
                <a:effectLst/>
              </a:rPr>
              <a:t>Gini index</a:t>
            </a:r>
            <a:endParaRPr lang="en-IN" sz="2000" dirty="0">
              <a:solidFill>
                <a:schemeClr val="accent6">
                  <a:lumMod val="50000"/>
                </a:schemeClr>
              </a:solidFill>
            </a:endParaRPr>
          </a:p>
          <a:p>
            <a:r>
              <a:rPr lang="en-IN" sz="2000" b="0" i="0" dirty="0">
                <a:solidFill>
                  <a:srgbClr val="111111"/>
                </a:solidFill>
                <a:effectLst/>
              </a:rPr>
              <a:t>These criteria will calculate values for every attribute. </a:t>
            </a:r>
          </a:p>
          <a:p>
            <a:r>
              <a:rPr lang="en-IN" sz="2000" b="0" i="0" dirty="0">
                <a:solidFill>
                  <a:srgbClr val="111111"/>
                </a:solidFill>
                <a:effectLst/>
              </a:rPr>
              <a:t>The values are sorted, and attributes are placed in the tree by following the order </a:t>
            </a:r>
            <a:r>
              <a:rPr lang="en-IN" sz="2000" b="0" i="0" dirty="0" err="1">
                <a:solidFill>
                  <a:srgbClr val="111111"/>
                </a:solidFill>
                <a:effectLst/>
              </a:rPr>
              <a:t>i.e</a:t>
            </a:r>
            <a:r>
              <a:rPr lang="en-IN" sz="2000" b="0" i="0" dirty="0">
                <a:solidFill>
                  <a:srgbClr val="111111"/>
                </a:solidFill>
                <a:effectLst/>
              </a:rPr>
              <a:t>, the attribute with a high value(in case of information gain) is placed at the root.</a:t>
            </a:r>
            <a:br>
              <a:rPr lang="en-IN" sz="2000" dirty="0"/>
            </a:br>
            <a:endParaRPr lang="en-US" sz="2000" dirty="0"/>
          </a:p>
        </p:txBody>
      </p:sp>
      <p:sp>
        <p:nvSpPr>
          <p:cNvPr id="4" name="Title 1">
            <a:extLst>
              <a:ext uri="{FF2B5EF4-FFF2-40B4-BE49-F238E27FC236}">
                <a16:creationId xmlns:a16="http://schemas.microsoft.com/office/drawing/2014/main" id="{7DFE0B0C-204E-4172-0A32-4BD9A0CFF22F}"/>
              </a:ext>
            </a:extLst>
          </p:cNvPr>
          <p:cNvSpPr>
            <a:spLocks noGrp="1"/>
          </p:cNvSpPr>
          <p:nvPr>
            <p:ph type="title"/>
          </p:nvPr>
        </p:nvSpPr>
        <p:spPr>
          <a:xfrm>
            <a:off x="1011936" y="320040"/>
            <a:ext cx="10168128" cy="1179576"/>
          </a:xfrm>
        </p:spPr>
        <p:txBody>
          <a:bodyPr>
            <a:normAutofit/>
          </a:bodyPr>
          <a:lstStyle/>
          <a:p>
            <a:r>
              <a:rPr lang="en-US" dirty="0">
                <a:latin typeface="+mn-lt"/>
              </a:rPr>
              <a:t>ATTRIBUTE SELECTION MEASURES</a:t>
            </a:r>
          </a:p>
        </p:txBody>
      </p:sp>
    </p:spTree>
    <p:extLst>
      <p:ext uri="{BB962C8B-B14F-4D97-AF65-F5344CB8AC3E}">
        <p14:creationId xmlns:p14="http://schemas.microsoft.com/office/powerpoint/2010/main" val="414628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803BE-042A-18D0-59A9-84817E5D6368}"/>
              </a:ext>
            </a:extLst>
          </p:cNvPr>
          <p:cNvSpPr>
            <a:spLocks noGrp="1"/>
          </p:cNvSpPr>
          <p:nvPr>
            <p:ph idx="1"/>
          </p:nvPr>
        </p:nvSpPr>
        <p:spPr>
          <a:xfrm>
            <a:off x="523875" y="2356865"/>
            <a:ext cx="11144250" cy="4181095"/>
          </a:xfrm>
          <a:solidFill>
            <a:schemeClr val="accent1">
              <a:lumMod val="20000"/>
              <a:lumOff val="80000"/>
            </a:schemeClr>
          </a:solidFill>
          <a:ln>
            <a:solidFill>
              <a:schemeClr val="tx1"/>
            </a:solidFill>
          </a:ln>
        </p:spPr>
        <p:txBody>
          <a:bodyPr>
            <a:noAutofit/>
          </a:bodyPr>
          <a:lstStyle/>
          <a:p>
            <a:r>
              <a:rPr lang="en-IN" sz="2000" b="0" i="0" dirty="0">
                <a:solidFill>
                  <a:srgbClr val="111111"/>
                </a:solidFill>
                <a:effectLst/>
              </a:rPr>
              <a:t>While using Information Gain as a criterion, we assume attributes to be categorical, and for the Gini index, attributes are assumed to be continuous.</a:t>
            </a:r>
          </a:p>
          <a:p>
            <a:endParaRPr lang="en-IN" sz="2000" b="0" i="0" dirty="0">
              <a:solidFill>
                <a:srgbClr val="111111"/>
              </a:solidFill>
              <a:effectLst/>
            </a:endParaRPr>
          </a:p>
          <a:p>
            <a:r>
              <a:rPr lang="en-IN" sz="2000" b="0" i="0" dirty="0">
                <a:solidFill>
                  <a:srgbClr val="111111"/>
                </a:solidFill>
                <a:effectLst/>
              </a:rPr>
              <a:t>These criteria will calculate values for every attribute. </a:t>
            </a:r>
          </a:p>
          <a:p>
            <a:endParaRPr lang="en-IN" sz="2000" b="0" i="0" dirty="0">
              <a:solidFill>
                <a:srgbClr val="111111"/>
              </a:solidFill>
              <a:effectLst/>
            </a:endParaRPr>
          </a:p>
          <a:p>
            <a:r>
              <a:rPr lang="en-IN" sz="2000" b="0" i="0" dirty="0">
                <a:solidFill>
                  <a:srgbClr val="111111"/>
                </a:solidFill>
                <a:effectLst/>
              </a:rPr>
              <a:t>The values are sorted, and attributes are placed in the tree by following the order </a:t>
            </a:r>
            <a:r>
              <a:rPr lang="en-IN" sz="2000" b="0" i="0" dirty="0" err="1">
                <a:solidFill>
                  <a:srgbClr val="111111"/>
                </a:solidFill>
                <a:effectLst/>
              </a:rPr>
              <a:t>i.e</a:t>
            </a:r>
            <a:r>
              <a:rPr lang="en-IN" sz="2000" b="0" i="0" dirty="0">
                <a:solidFill>
                  <a:srgbClr val="111111"/>
                </a:solidFill>
                <a:effectLst/>
              </a:rPr>
              <a:t>, the attribute with a high value(in case of information gain) is placed at the root.</a:t>
            </a:r>
          </a:p>
          <a:p>
            <a:endParaRPr lang="en-IN" sz="2000" dirty="0"/>
          </a:p>
          <a:p>
            <a:r>
              <a:rPr lang="en-IN" sz="2000" b="0" i="0" dirty="0">
                <a:solidFill>
                  <a:srgbClr val="111111"/>
                </a:solidFill>
                <a:effectLst/>
              </a:rPr>
              <a:t>While using Information Gain as a criterion, we assume attributes to be categorical, and for the Gini index, attributes are assumed to be continuous.</a:t>
            </a:r>
            <a:endParaRPr lang="en-US" sz="2000" dirty="0"/>
          </a:p>
        </p:txBody>
      </p:sp>
      <p:sp>
        <p:nvSpPr>
          <p:cNvPr id="4" name="Title 1">
            <a:extLst>
              <a:ext uri="{FF2B5EF4-FFF2-40B4-BE49-F238E27FC236}">
                <a16:creationId xmlns:a16="http://schemas.microsoft.com/office/drawing/2014/main" id="{7DFE0B0C-204E-4172-0A32-4BD9A0CFF22F}"/>
              </a:ext>
            </a:extLst>
          </p:cNvPr>
          <p:cNvSpPr>
            <a:spLocks noGrp="1"/>
          </p:cNvSpPr>
          <p:nvPr>
            <p:ph type="title"/>
          </p:nvPr>
        </p:nvSpPr>
        <p:spPr>
          <a:xfrm>
            <a:off x="797624" y="791527"/>
            <a:ext cx="10168128" cy="1179576"/>
          </a:xfrm>
        </p:spPr>
        <p:txBody>
          <a:bodyPr>
            <a:normAutofit/>
          </a:bodyPr>
          <a:lstStyle/>
          <a:p>
            <a:r>
              <a:rPr lang="en-US" dirty="0">
                <a:latin typeface="+mn-lt"/>
              </a:rPr>
              <a:t>ATTRIBUTE SELECTION MEASURES</a:t>
            </a:r>
          </a:p>
        </p:txBody>
      </p:sp>
    </p:spTree>
    <p:extLst>
      <p:ext uri="{BB962C8B-B14F-4D97-AF65-F5344CB8AC3E}">
        <p14:creationId xmlns:p14="http://schemas.microsoft.com/office/powerpoint/2010/main" val="48344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0686-DCC7-880F-5C32-46BF4F17EAA1}"/>
              </a:ext>
            </a:extLst>
          </p:cNvPr>
          <p:cNvSpPr>
            <a:spLocks noGrp="1"/>
          </p:cNvSpPr>
          <p:nvPr>
            <p:ph type="title"/>
          </p:nvPr>
        </p:nvSpPr>
        <p:spPr/>
        <p:txBody>
          <a:bodyPr/>
          <a:lstStyle/>
          <a:p>
            <a:r>
              <a:rPr lang="en-US" dirty="0"/>
              <a:t>ATTRIBUTE SELECTION MEASURES</a:t>
            </a:r>
          </a:p>
        </p:txBody>
      </p:sp>
      <p:sp>
        <p:nvSpPr>
          <p:cNvPr id="3" name="Content Placeholder 2">
            <a:extLst>
              <a:ext uri="{FF2B5EF4-FFF2-40B4-BE49-F238E27FC236}">
                <a16:creationId xmlns:a16="http://schemas.microsoft.com/office/drawing/2014/main" id="{ED17DA4A-812C-A662-10A0-89AE99E37A3B}"/>
              </a:ext>
            </a:extLst>
          </p:cNvPr>
          <p:cNvSpPr>
            <a:spLocks noGrp="1"/>
          </p:cNvSpPr>
          <p:nvPr>
            <p:ph idx="1"/>
          </p:nvPr>
        </p:nvSpPr>
        <p:spPr>
          <a:xfrm>
            <a:off x="1011935" y="2335148"/>
            <a:ext cx="10560939" cy="3694176"/>
          </a:xfrm>
          <a:solidFill>
            <a:schemeClr val="accent1">
              <a:lumMod val="20000"/>
              <a:lumOff val="80000"/>
            </a:schemeClr>
          </a:solidFill>
          <a:ln>
            <a:solidFill>
              <a:schemeClr val="tx1"/>
            </a:solidFill>
          </a:ln>
        </p:spPr>
        <p:txBody>
          <a:bodyPr>
            <a:noAutofit/>
          </a:bodyPr>
          <a:lstStyle/>
          <a:p>
            <a:pPr algn="just"/>
            <a:r>
              <a:rPr lang="en-IN" sz="2000" b="0" i="0" dirty="0">
                <a:solidFill>
                  <a:srgbClr val="000000"/>
                </a:solidFill>
                <a:effectLst/>
              </a:rPr>
              <a:t>An attribute selection measure is a heuristic for choosing the splitting test that “best” separates a given data partition, D, of class-</a:t>
            </a:r>
            <a:r>
              <a:rPr lang="en-IN" sz="2000" b="0" i="0" dirty="0" err="1">
                <a:solidFill>
                  <a:srgbClr val="000000"/>
                </a:solidFill>
                <a:effectLst/>
              </a:rPr>
              <a:t>labeled</a:t>
            </a:r>
            <a:r>
              <a:rPr lang="en-IN" sz="2000" b="0" i="0" dirty="0">
                <a:solidFill>
                  <a:srgbClr val="000000"/>
                </a:solidFill>
                <a:effectLst/>
              </a:rPr>
              <a:t> training tuples into single classes.</a:t>
            </a:r>
          </a:p>
          <a:p>
            <a:pPr algn="just"/>
            <a:r>
              <a:rPr lang="en-IN" sz="2000" b="0" i="0" dirty="0">
                <a:solidFill>
                  <a:srgbClr val="000000"/>
                </a:solidFill>
                <a:effectLst/>
              </a:rPr>
              <a:t>If it can split D into smaller partitions as per the results of the splitting criterion, ideally every partition can be pure (i.e., some tuples that fall into a given partition can belong to the same class).</a:t>
            </a:r>
          </a:p>
          <a:p>
            <a:pPr algn="just"/>
            <a:r>
              <a:rPr lang="en-IN" sz="2000" b="0" i="0" dirty="0">
                <a:solidFill>
                  <a:srgbClr val="000000"/>
                </a:solidFill>
                <a:effectLst/>
              </a:rPr>
              <a:t>Conceptually, the “best” splitting criterion is the most approximately results in such a method. </a:t>
            </a:r>
          </a:p>
          <a:p>
            <a:pPr algn="just"/>
            <a:r>
              <a:rPr lang="en-IN" sz="2000" b="0" i="0" dirty="0">
                <a:solidFill>
                  <a:srgbClr val="000000"/>
                </a:solidFill>
                <a:effectLst/>
              </a:rPr>
              <a:t>Attribute selection measures are called a splitting rules because they decides how the tuples at a given node are to be divided.</a:t>
            </a:r>
          </a:p>
          <a:p>
            <a:endParaRPr lang="en-US" sz="2000" dirty="0"/>
          </a:p>
        </p:txBody>
      </p:sp>
    </p:spTree>
    <p:extLst>
      <p:ext uri="{BB962C8B-B14F-4D97-AF65-F5344CB8AC3E}">
        <p14:creationId xmlns:p14="http://schemas.microsoft.com/office/powerpoint/2010/main" val="388952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0686-DCC7-880F-5C32-46BF4F17EAA1}"/>
              </a:ext>
            </a:extLst>
          </p:cNvPr>
          <p:cNvSpPr>
            <a:spLocks noGrp="1"/>
          </p:cNvSpPr>
          <p:nvPr>
            <p:ph type="title"/>
          </p:nvPr>
        </p:nvSpPr>
        <p:spPr>
          <a:xfrm>
            <a:off x="886968" y="262890"/>
            <a:ext cx="10168128" cy="1179576"/>
          </a:xfrm>
        </p:spPr>
        <p:txBody>
          <a:bodyPr/>
          <a:lstStyle/>
          <a:p>
            <a:r>
              <a:rPr lang="en-US" dirty="0"/>
              <a:t>ATTRIBUTE SELECTION MEASURES</a:t>
            </a:r>
          </a:p>
        </p:txBody>
      </p:sp>
      <p:sp>
        <p:nvSpPr>
          <p:cNvPr id="3" name="Content Placeholder 2">
            <a:extLst>
              <a:ext uri="{FF2B5EF4-FFF2-40B4-BE49-F238E27FC236}">
                <a16:creationId xmlns:a16="http://schemas.microsoft.com/office/drawing/2014/main" id="{ED17DA4A-812C-A662-10A0-89AE99E37A3B}"/>
              </a:ext>
            </a:extLst>
          </p:cNvPr>
          <p:cNvSpPr>
            <a:spLocks noGrp="1"/>
          </p:cNvSpPr>
          <p:nvPr>
            <p:ph idx="1"/>
          </p:nvPr>
        </p:nvSpPr>
        <p:spPr>
          <a:xfrm>
            <a:off x="886968" y="1442466"/>
            <a:ext cx="10646664" cy="4892612"/>
          </a:xfrm>
          <a:solidFill>
            <a:schemeClr val="accent1">
              <a:lumMod val="20000"/>
              <a:lumOff val="80000"/>
            </a:schemeClr>
          </a:solidFill>
          <a:ln>
            <a:solidFill>
              <a:schemeClr val="tx1"/>
            </a:solidFill>
          </a:ln>
        </p:spPr>
        <p:txBody>
          <a:bodyPr>
            <a:noAutofit/>
          </a:bodyPr>
          <a:lstStyle/>
          <a:p>
            <a:pPr algn="just"/>
            <a:r>
              <a:rPr lang="en-IN" sz="2000" b="0" i="0" dirty="0">
                <a:solidFill>
                  <a:srgbClr val="000000"/>
                </a:solidFill>
                <a:effectLst/>
              </a:rPr>
              <a:t>The attribute selection measure supports a ranking for every attribute defining the given training tuples. </a:t>
            </a:r>
          </a:p>
          <a:p>
            <a:pPr algn="just"/>
            <a:r>
              <a:rPr lang="en-IN" sz="2000" b="0" i="0" dirty="0">
                <a:solidFill>
                  <a:srgbClr val="000000"/>
                </a:solidFill>
                <a:effectLst/>
              </a:rPr>
              <a:t>The attribute having the best method for the measure is selected as the splitting attribute for the given tuples.</a:t>
            </a:r>
          </a:p>
          <a:p>
            <a:pPr algn="just"/>
            <a:r>
              <a:rPr lang="en-IN" sz="2000" b="0" i="0" dirty="0">
                <a:solidFill>
                  <a:srgbClr val="000000"/>
                </a:solidFill>
                <a:effectLst/>
              </a:rPr>
              <a:t>If the splitting attribute is constant-valued or if it is restricted to binary trees, accordingly, either a split point or a splitting subset should also be decided as an element of the splitting criterion.</a:t>
            </a:r>
          </a:p>
          <a:p>
            <a:pPr algn="just"/>
            <a:r>
              <a:rPr lang="en-IN" sz="2000" b="0" i="0" dirty="0">
                <a:solidFill>
                  <a:srgbClr val="000000"/>
                </a:solidFill>
                <a:effectLst/>
              </a:rPr>
              <a:t>The tree node generated for partition D is labelled with the splitting criterion, branches are increase for each result of the criterion, and the tuples are isolated accordingly. </a:t>
            </a:r>
          </a:p>
          <a:p>
            <a:pPr algn="just"/>
            <a:r>
              <a:rPr lang="en-IN" sz="2000" b="0" i="0" dirty="0">
                <a:solidFill>
                  <a:srgbClr val="000000"/>
                </a:solidFill>
                <a:effectLst/>
              </a:rPr>
              <a:t>Some famous attribute selection measures </a:t>
            </a:r>
            <a:r>
              <a:rPr lang="en-IN" sz="2000" b="0" i="0" dirty="0" err="1">
                <a:solidFill>
                  <a:srgbClr val="000000"/>
                </a:solidFill>
                <a:effectLst/>
              </a:rPr>
              <a:t>inclue</a:t>
            </a:r>
            <a:r>
              <a:rPr lang="en-IN" sz="2000" b="0" i="0" dirty="0">
                <a:solidFill>
                  <a:srgbClr val="000000"/>
                </a:solidFill>
                <a:effectLst/>
              </a:rPr>
              <a:t>:</a:t>
            </a:r>
          </a:p>
          <a:p>
            <a:pPr algn="just">
              <a:buFont typeface="Wingdings" pitchFamily="2" charset="2"/>
              <a:buChar char="ü"/>
            </a:pPr>
            <a:r>
              <a:rPr lang="en-IN" sz="2000" dirty="0">
                <a:solidFill>
                  <a:schemeClr val="accent6">
                    <a:lumMod val="75000"/>
                  </a:schemeClr>
                </a:solidFill>
              </a:rPr>
              <a:t> </a:t>
            </a:r>
            <a:r>
              <a:rPr lang="en-IN" sz="2000" b="0" i="0" dirty="0">
                <a:solidFill>
                  <a:schemeClr val="accent6">
                    <a:lumMod val="75000"/>
                  </a:schemeClr>
                </a:solidFill>
                <a:effectLst/>
              </a:rPr>
              <a:t>information gain</a:t>
            </a:r>
          </a:p>
          <a:p>
            <a:pPr algn="just">
              <a:buFont typeface="Wingdings" pitchFamily="2" charset="2"/>
              <a:buChar char="ü"/>
            </a:pPr>
            <a:r>
              <a:rPr lang="en-IN" sz="2000" b="0" i="0" dirty="0" err="1">
                <a:solidFill>
                  <a:schemeClr val="accent6">
                    <a:lumMod val="75000"/>
                  </a:schemeClr>
                </a:solidFill>
                <a:effectLst/>
              </a:rPr>
              <a:t>gini</a:t>
            </a:r>
            <a:r>
              <a:rPr lang="en-IN" sz="2000" b="0" i="0" dirty="0">
                <a:solidFill>
                  <a:schemeClr val="accent6">
                    <a:lumMod val="75000"/>
                  </a:schemeClr>
                </a:solidFill>
                <a:effectLst/>
              </a:rPr>
              <a:t> index</a:t>
            </a:r>
          </a:p>
        </p:txBody>
      </p:sp>
    </p:spTree>
    <p:extLst>
      <p:ext uri="{BB962C8B-B14F-4D97-AF65-F5344CB8AC3E}">
        <p14:creationId xmlns:p14="http://schemas.microsoft.com/office/powerpoint/2010/main" val="331926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A8519-47D6-73AD-E7C6-B458C9D6B49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5000" dirty="0"/>
              <a:t>INFORMATION GAIN</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94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3060-B7B9-A287-73DA-9F8AD620CA7A}"/>
              </a:ext>
            </a:extLst>
          </p:cNvPr>
          <p:cNvSpPr>
            <a:spLocks noGrp="1"/>
          </p:cNvSpPr>
          <p:nvPr>
            <p:ph type="title"/>
          </p:nvPr>
        </p:nvSpPr>
        <p:spPr/>
        <p:txBody>
          <a:bodyPr/>
          <a:lstStyle/>
          <a:p>
            <a:r>
              <a:rPr lang="en-IN" b="1" i="0" dirty="0">
                <a:solidFill>
                  <a:srgbClr val="000000"/>
                </a:solidFill>
                <a:effectLst/>
                <a:latin typeface="+mn-lt"/>
              </a:rPr>
              <a:t>INFORMATION GAIN</a:t>
            </a:r>
            <a:r>
              <a:rPr lang="en-IN" b="0" i="0" dirty="0">
                <a:solidFill>
                  <a:srgbClr val="000000"/>
                </a:solidFill>
                <a:effectLst/>
                <a:latin typeface="+mn-lt"/>
              </a:rPr>
              <a:t> </a:t>
            </a:r>
            <a:endParaRPr lang="en-US" dirty="0">
              <a:latin typeface="+mn-lt"/>
            </a:endParaRPr>
          </a:p>
        </p:txBody>
      </p:sp>
      <p:sp>
        <p:nvSpPr>
          <p:cNvPr id="3" name="Content Placeholder 2">
            <a:extLst>
              <a:ext uri="{FF2B5EF4-FFF2-40B4-BE49-F238E27FC236}">
                <a16:creationId xmlns:a16="http://schemas.microsoft.com/office/drawing/2014/main" id="{197A329D-AAB7-DDE2-4CBE-069ADE7C56C4}"/>
              </a:ext>
            </a:extLst>
          </p:cNvPr>
          <p:cNvSpPr>
            <a:spLocks noGrp="1"/>
          </p:cNvSpPr>
          <p:nvPr>
            <p:ph idx="1"/>
          </p:nvPr>
        </p:nvSpPr>
        <p:spPr>
          <a:xfrm>
            <a:off x="247651" y="2330006"/>
            <a:ext cx="5395911" cy="3979354"/>
          </a:xfrm>
          <a:solidFill>
            <a:schemeClr val="accent1">
              <a:lumMod val="20000"/>
              <a:lumOff val="80000"/>
            </a:schemeClr>
          </a:solidFill>
          <a:ln>
            <a:solidFill>
              <a:schemeClr val="tx1"/>
            </a:solidFill>
          </a:ln>
        </p:spPr>
        <p:txBody>
          <a:bodyPr>
            <a:noAutofit/>
          </a:bodyPr>
          <a:lstStyle/>
          <a:p>
            <a:pPr algn="just"/>
            <a:r>
              <a:rPr lang="en-IN" sz="2000" b="0" i="0" dirty="0">
                <a:effectLst/>
              </a:rPr>
              <a:t>Information gain is used for deciding the best features/attributes that render maximum data about a class.</a:t>
            </a:r>
          </a:p>
          <a:p>
            <a:pPr algn="just"/>
            <a:r>
              <a:rPr lang="en-IN" sz="2000" b="0" i="0" dirty="0">
                <a:effectLst/>
              </a:rPr>
              <a:t> It follows the method of entropy while aiming at reducing the level of entropy, starting from the root node to the leaf nodes.</a:t>
            </a:r>
          </a:p>
          <a:p>
            <a:pPr algn="just"/>
            <a:r>
              <a:rPr lang="en-IN" sz="2000" b="0" i="0" dirty="0">
                <a:effectLst/>
              </a:rPr>
              <a:t>It can be used for feature selection by evaluating the Information gain of each variable in the context of the target variable.</a:t>
            </a:r>
          </a:p>
          <a:p>
            <a:endParaRPr lang="en-US" sz="2000" dirty="0"/>
          </a:p>
        </p:txBody>
      </p:sp>
      <p:sp>
        <p:nvSpPr>
          <p:cNvPr id="4" name="Content Placeholder 2">
            <a:extLst>
              <a:ext uri="{FF2B5EF4-FFF2-40B4-BE49-F238E27FC236}">
                <a16:creationId xmlns:a16="http://schemas.microsoft.com/office/drawing/2014/main" id="{C1BE4B94-3B88-8036-7AE3-B1F32BCA025B}"/>
              </a:ext>
            </a:extLst>
          </p:cNvPr>
          <p:cNvSpPr txBox="1">
            <a:spLocks/>
          </p:cNvSpPr>
          <p:nvPr/>
        </p:nvSpPr>
        <p:spPr>
          <a:xfrm>
            <a:off x="5925692" y="2401823"/>
            <a:ext cx="6018657" cy="3694176"/>
          </a:xfrm>
          <a:prstGeom prst="rect">
            <a:avLst/>
          </a:prstGeom>
          <a:solidFill>
            <a:schemeClr val="accent1">
              <a:lumMod val="20000"/>
              <a:lumOff val="80000"/>
            </a:schemeClr>
          </a:solidFill>
          <a:ln>
            <a:solidFill>
              <a:schemeClr val="tx1"/>
            </a:solidFill>
          </a:ln>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b="1" u="sng" dirty="0">
                <a:solidFill>
                  <a:srgbClr val="000000"/>
                </a:solidFill>
              </a:rPr>
              <a:t>METHOD</a:t>
            </a:r>
          </a:p>
          <a:p>
            <a:pPr algn="just"/>
            <a:r>
              <a:rPr lang="en-IN" dirty="0">
                <a:solidFill>
                  <a:srgbClr val="000000"/>
                </a:solidFill>
              </a:rPr>
              <a:t>Let node N defines or hold the tuples of partition D. </a:t>
            </a:r>
          </a:p>
          <a:p>
            <a:pPr algn="just"/>
            <a:r>
              <a:rPr lang="en-IN" dirty="0">
                <a:solidFill>
                  <a:srgbClr val="000000"/>
                </a:solidFill>
              </a:rPr>
              <a:t>The attribute with the largest information gain is selected as the splitting attribute for node N. </a:t>
            </a:r>
          </a:p>
          <a:p>
            <a:pPr algn="just"/>
            <a:r>
              <a:rPr lang="en-IN" dirty="0">
                <a:solidFill>
                  <a:srgbClr val="000000"/>
                </a:solidFill>
              </a:rPr>
              <a:t>This attribute minimizes the data required to define the tuples in the resulting subdivide and reflects the least randomness or “impurity” in these subdivide.</a:t>
            </a:r>
          </a:p>
          <a:p>
            <a:endParaRPr lang="en-US" dirty="0"/>
          </a:p>
        </p:txBody>
      </p:sp>
    </p:spTree>
    <p:extLst>
      <p:ext uri="{BB962C8B-B14F-4D97-AF65-F5344CB8AC3E}">
        <p14:creationId xmlns:p14="http://schemas.microsoft.com/office/powerpoint/2010/main" val="836663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2B6-E089-B930-DA99-E45E941D842B}"/>
              </a:ext>
            </a:extLst>
          </p:cNvPr>
          <p:cNvSpPr>
            <a:spLocks noGrp="1"/>
          </p:cNvSpPr>
          <p:nvPr>
            <p:ph type="title"/>
          </p:nvPr>
        </p:nvSpPr>
        <p:spPr/>
        <p:txBody>
          <a:bodyPr/>
          <a:lstStyle/>
          <a:p>
            <a:r>
              <a:rPr lang="en-IN" b="1" i="0" dirty="0">
                <a:solidFill>
                  <a:srgbClr val="000000"/>
                </a:solidFill>
                <a:effectLst/>
                <a:latin typeface="+mn-lt"/>
              </a:rPr>
              <a:t>INFORMATION GAIN</a:t>
            </a:r>
            <a:r>
              <a:rPr lang="en-IN" b="0" i="0" dirty="0">
                <a:solidFill>
                  <a:srgbClr val="000000"/>
                </a:solidFill>
                <a:effectLst/>
                <a:latin typeface="+mn-lt"/>
              </a:rPr>
              <a:t> </a:t>
            </a:r>
            <a:endParaRPr lang="en-US" dirty="0"/>
          </a:p>
        </p:txBody>
      </p:sp>
      <p:sp>
        <p:nvSpPr>
          <p:cNvPr id="3" name="Content Placeholder 2">
            <a:extLst>
              <a:ext uri="{FF2B5EF4-FFF2-40B4-BE49-F238E27FC236}">
                <a16:creationId xmlns:a16="http://schemas.microsoft.com/office/drawing/2014/main" id="{73099DA9-D72F-1288-112F-848D060D1EA9}"/>
              </a:ext>
            </a:extLst>
          </p:cNvPr>
          <p:cNvSpPr>
            <a:spLocks noGrp="1"/>
          </p:cNvSpPr>
          <p:nvPr>
            <p:ph idx="1"/>
          </p:nvPr>
        </p:nvSpPr>
        <p:spPr>
          <a:xfrm>
            <a:off x="660233" y="2382011"/>
            <a:ext cx="10168128" cy="3694176"/>
          </a:xfrm>
          <a:solidFill>
            <a:schemeClr val="accent1">
              <a:lumMod val="20000"/>
              <a:lumOff val="80000"/>
            </a:schemeClr>
          </a:solidFill>
          <a:ln>
            <a:solidFill>
              <a:schemeClr val="tx1"/>
            </a:solidFill>
          </a:ln>
        </p:spPr>
        <p:txBody>
          <a:bodyPr>
            <a:noAutofit/>
          </a:bodyPr>
          <a:lstStyle/>
          <a:p>
            <a:pPr algn="just"/>
            <a:r>
              <a:rPr lang="en-IN" sz="2000" b="0" i="0" dirty="0">
                <a:solidFill>
                  <a:srgbClr val="111111"/>
                </a:solidFill>
                <a:effectLst/>
              </a:rPr>
              <a:t>Information gain or </a:t>
            </a:r>
            <a:r>
              <a:rPr lang="en-IN" sz="2000" b="1" i="0" dirty="0">
                <a:solidFill>
                  <a:srgbClr val="111111"/>
                </a:solidFill>
                <a:effectLst/>
              </a:rPr>
              <a:t>IG </a:t>
            </a:r>
            <a:r>
              <a:rPr lang="en-IN" sz="2000" b="0" i="0" dirty="0">
                <a:solidFill>
                  <a:srgbClr val="111111"/>
                </a:solidFill>
                <a:effectLst/>
              </a:rPr>
              <a:t>is a statistical property that measures how well a given attribute separates the training examples according to their target classification.</a:t>
            </a:r>
          </a:p>
          <a:p>
            <a:pPr algn="just"/>
            <a:r>
              <a:rPr lang="en-IN" sz="2000" b="0" i="0" dirty="0">
                <a:solidFill>
                  <a:srgbClr val="111111"/>
                </a:solidFill>
                <a:effectLst/>
              </a:rPr>
              <a:t>Constructing a decision tree is all about finding an attribute that returns the highest information gain and the smallest entropy.</a:t>
            </a:r>
          </a:p>
          <a:p>
            <a:pPr algn="just"/>
            <a:r>
              <a:rPr lang="en-IN" sz="2000" b="0" i="0" dirty="0">
                <a:solidFill>
                  <a:srgbClr val="111111"/>
                </a:solidFill>
                <a:effectLst/>
              </a:rPr>
              <a:t>Information gain is a decrease in entropy. </a:t>
            </a:r>
          </a:p>
          <a:p>
            <a:pPr algn="just"/>
            <a:r>
              <a:rPr lang="en-IN" sz="2000" b="0" i="0" dirty="0">
                <a:solidFill>
                  <a:srgbClr val="111111"/>
                </a:solidFill>
                <a:effectLst/>
              </a:rPr>
              <a:t>It computes the difference between entropy before split and average entropy after split of the dataset based on given attribute values. </a:t>
            </a:r>
          </a:p>
          <a:p>
            <a:pPr algn="just"/>
            <a:r>
              <a:rPr lang="en-IN" sz="2000" b="0" i="0" dirty="0">
                <a:solidFill>
                  <a:srgbClr val="111111"/>
                </a:solidFill>
                <a:effectLst/>
              </a:rPr>
              <a:t>ID3 (Iterative </a:t>
            </a:r>
            <a:r>
              <a:rPr lang="en-IN" sz="2000" b="0" i="0" dirty="0" err="1">
                <a:solidFill>
                  <a:srgbClr val="111111"/>
                </a:solidFill>
                <a:effectLst/>
              </a:rPr>
              <a:t>Dichotomiser</a:t>
            </a:r>
            <a:r>
              <a:rPr lang="en-IN" sz="2000" b="0" i="0" dirty="0">
                <a:solidFill>
                  <a:srgbClr val="111111"/>
                </a:solidFill>
                <a:effectLst/>
              </a:rPr>
              <a:t>) decision tree algorithm uses information gain.</a:t>
            </a:r>
            <a:endParaRPr lang="en-US" sz="2000" dirty="0"/>
          </a:p>
        </p:txBody>
      </p:sp>
    </p:spTree>
    <p:extLst>
      <p:ext uri="{BB962C8B-B14F-4D97-AF65-F5344CB8AC3E}">
        <p14:creationId xmlns:p14="http://schemas.microsoft.com/office/powerpoint/2010/main" val="1601955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3FE9-9DC9-4405-EC79-DB97F78EA429}"/>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A26EC2E4-05F4-4B0C-D60C-E24948FD2F4B}"/>
              </a:ext>
            </a:extLst>
          </p:cNvPr>
          <p:cNvSpPr>
            <a:spLocks noGrp="1"/>
          </p:cNvSpPr>
          <p:nvPr>
            <p:ph idx="1"/>
          </p:nvPr>
        </p:nvSpPr>
        <p:spPr>
          <a:xfrm>
            <a:off x="485775" y="2120836"/>
            <a:ext cx="11287125" cy="3694176"/>
          </a:xfrm>
          <a:solidFill>
            <a:schemeClr val="accent1">
              <a:lumMod val="20000"/>
              <a:lumOff val="80000"/>
            </a:schemeClr>
          </a:solidFill>
          <a:ln>
            <a:solidFill>
              <a:schemeClr val="tx1"/>
            </a:solidFill>
          </a:ln>
        </p:spPr>
        <p:txBody>
          <a:bodyPr>
            <a:normAutofit/>
          </a:bodyPr>
          <a:lstStyle/>
          <a:p>
            <a:pPr algn="just"/>
            <a:r>
              <a:rPr lang="en-IN" sz="2000" b="0" i="0" dirty="0">
                <a:solidFill>
                  <a:srgbClr val="292929"/>
                </a:solidFill>
                <a:effectLst/>
              </a:rPr>
              <a:t>In machine learning sense and especially in this case Entropy is the measure of </a:t>
            </a:r>
            <a:r>
              <a:rPr lang="en-IN" sz="2000" b="0" i="0" dirty="0" err="1">
                <a:solidFill>
                  <a:srgbClr val="292929"/>
                </a:solidFill>
                <a:effectLst/>
              </a:rPr>
              <a:t>homegeneity</a:t>
            </a:r>
            <a:r>
              <a:rPr lang="en-IN" sz="2000" b="0" i="0" dirty="0">
                <a:solidFill>
                  <a:srgbClr val="292929"/>
                </a:solidFill>
                <a:effectLst/>
              </a:rPr>
              <a:t> in the data. Its value is ranges from 0 to 1. Its value is close to 0 if all the example belongs to same class and is close to 1 is there is almost equal split of the data into different classes. Now the formula to calculate entropy is :</a:t>
            </a:r>
          </a:p>
          <a:p>
            <a:pPr algn="just"/>
            <a:endParaRPr lang="en-IN" sz="2000" dirty="0">
              <a:solidFill>
                <a:srgbClr val="292929"/>
              </a:solidFill>
            </a:endParaRPr>
          </a:p>
          <a:p>
            <a:pPr marL="0" indent="0" algn="just">
              <a:buNone/>
            </a:pPr>
            <a:endParaRPr lang="en-IN" sz="2000" dirty="0">
              <a:solidFill>
                <a:srgbClr val="292929"/>
              </a:solidFill>
            </a:endParaRPr>
          </a:p>
          <a:p>
            <a:pPr marL="0" indent="0" algn="just">
              <a:buNone/>
            </a:pPr>
            <a:endParaRPr lang="en-IN" sz="2000" dirty="0">
              <a:solidFill>
                <a:srgbClr val="292929"/>
              </a:solidFill>
            </a:endParaRPr>
          </a:p>
          <a:p>
            <a:pPr algn="just"/>
            <a:r>
              <a:rPr lang="en-IN" sz="2000" b="0" i="0" dirty="0">
                <a:solidFill>
                  <a:srgbClr val="292929"/>
                </a:solidFill>
                <a:effectLst/>
              </a:rPr>
              <a:t>Here p</a:t>
            </a:r>
            <a:r>
              <a:rPr lang="en-IN" sz="2000" b="0" i="0" baseline="-25000" dirty="0">
                <a:solidFill>
                  <a:srgbClr val="292929"/>
                </a:solidFill>
                <a:effectLst/>
              </a:rPr>
              <a:t>i</a:t>
            </a:r>
            <a:r>
              <a:rPr lang="en-IN" sz="2000" b="0" i="0" dirty="0">
                <a:solidFill>
                  <a:srgbClr val="292929"/>
                </a:solidFill>
                <a:effectLst/>
              </a:rPr>
              <a:t> represents the proportion of the data with </a:t>
            </a:r>
            <a:r>
              <a:rPr lang="en-IN" sz="2000" b="0" i="0" dirty="0" err="1">
                <a:solidFill>
                  <a:srgbClr val="292929"/>
                </a:solidFill>
                <a:effectLst/>
              </a:rPr>
              <a:t>i</a:t>
            </a:r>
            <a:r>
              <a:rPr lang="en-IN" sz="2000" b="0" i="0" baseline="30000" dirty="0" err="1">
                <a:solidFill>
                  <a:srgbClr val="292929"/>
                </a:solidFill>
                <a:effectLst/>
              </a:rPr>
              <a:t>th</a:t>
            </a:r>
            <a:r>
              <a:rPr lang="en-IN" sz="2000" b="0" i="0" dirty="0">
                <a:solidFill>
                  <a:srgbClr val="292929"/>
                </a:solidFill>
                <a:effectLst/>
              </a:rPr>
              <a:t> classification and c represents the different types of classification.</a:t>
            </a:r>
            <a:endParaRPr lang="en-US" sz="2000" dirty="0"/>
          </a:p>
        </p:txBody>
      </p:sp>
      <p:pic>
        <p:nvPicPr>
          <p:cNvPr id="6146" name="Picture 2">
            <a:extLst>
              <a:ext uri="{FF2B5EF4-FFF2-40B4-BE49-F238E27FC236}">
                <a16:creationId xmlns:a16="http://schemas.microsoft.com/office/drawing/2014/main" id="{0E220CBC-0E17-59FC-3565-2AB9F3F0B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2" y="3702812"/>
            <a:ext cx="5435600" cy="12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74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ECC246-EAC9-75CB-2C74-9490A92FAF3B}"/>
              </a:ext>
            </a:extLst>
          </p:cNvPr>
          <p:cNvSpPr>
            <a:spLocks noGrp="1"/>
          </p:cNvSpPr>
          <p:nvPr>
            <p:ph type="title"/>
          </p:nvPr>
        </p:nvSpPr>
        <p:spPr>
          <a:xfrm>
            <a:off x="868680" y="1719072"/>
            <a:ext cx="3103427" cy="3520440"/>
          </a:xfrm>
          <a:solidFill>
            <a:schemeClr val="accent3"/>
          </a:solidFill>
        </p:spPr>
        <p:txBody>
          <a:bodyPr anchor="t">
            <a:normAutofit/>
          </a:bodyPr>
          <a:lstStyle/>
          <a:p>
            <a:br>
              <a:rPr lang="en-US" sz="3600" dirty="0"/>
            </a:br>
            <a:br>
              <a:rPr lang="en-US" sz="3600" dirty="0"/>
            </a:br>
            <a:br>
              <a:rPr lang="en-US" sz="3600" dirty="0"/>
            </a:br>
            <a:r>
              <a:rPr lang="en-US" sz="3600" dirty="0"/>
              <a:t>CONTENT</a:t>
            </a:r>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04ECC3D-7369-A674-7A29-2D74695DEB78}"/>
              </a:ext>
            </a:extLst>
          </p:cNvPr>
          <p:cNvGraphicFramePr>
            <a:graphicFrameLocks noGrp="1"/>
          </p:cNvGraphicFramePr>
          <p:nvPr>
            <p:ph idx="1"/>
            <p:extLst>
              <p:ext uri="{D42A27DB-BD31-4B8C-83A1-F6EECF244321}">
                <p14:modId xmlns:p14="http://schemas.microsoft.com/office/powerpoint/2010/main" val="1586458075"/>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6139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1289F-4CED-0237-011F-90D259462AC7}"/>
              </a:ext>
            </a:extLst>
          </p:cNvPr>
          <p:cNvSpPr>
            <a:spLocks noGrp="1"/>
          </p:cNvSpPr>
          <p:nvPr>
            <p:ph idx="1"/>
          </p:nvPr>
        </p:nvSpPr>
        <p:spPr>
          <a:xfrm>
            <a:off x="786956" y="485775"/>
            <a:ext cx="10168128" cy="5329237"/>
          </a:xfrm>
          <a:solidFill>
            <a:schemeClr val="accent1">
              <a:lumMod val="20000"/>
              <a:lumOff val="80000"/>
            </a:schemeClr>
          </a:solidFill>
          <a:ln>
            <a:solidFill>
              <a:schemeClr val="tx1"/>
            </a:solidFill>
          </a:ln>
        </p:spPr>
        <p:txBody>
          <a:bodyPr>
            <a:normAutofit/>
          </a:bodyPr>
          <a:lstStyle/>
          <a:p>
            <a:r>
              <a:rPr lang="en-IN" sz="2000" b="0" i="0" dirty="0">
                <a:solidFill>
                  <a:srgbClr val="292929"/>
                </a:solidFill>
                <a:effectLst/>
              </a:rPr>
              <a:t>Now </a:t>
            </a:r>
            <a:r>
              <a:rPr lang="en-IN" sz="2000" b="1" i="0" dirty="0">
                <a:solidFill>
                  <a:srgbClr val="292929"/>
                </a:solidFill>
                <a:effectLst/>
              </a:rPr>
              <a:t>Information</a:t>
            </a:r>
            <a:r>
              <a:rPr lang="en-IN" sz="2000" b="0" i="0" dirty="0">
                <a:solidFill>
                  <a:srgbClr val="292929"/>
                </a:solidFill>
                <a:effectLst/>
              </a:rPr>
              <a:t> </a:t>
            </a:r>
            <a:r>
              <a:rPr lang="en-IN" sz="2000" b="1" i="0" dirty="0">
                <a:solidFill>
                  <a:srgbClr val="292929"/>
                </a:solidFill>
                <a:effectLst/>
              </a:rPr>
              <a:t>Gain </a:t>
            </a:r>
            <a:r>
              <a:rPr lang="en-IN" sz="2000" b="0" i="0" dirty="0">
                <a:solidFill>
                  <a:srgbClr val="292929"/>
                </a:solidFill>
                <a:effectLst/>
              </a:rPr>
              <a:t>measure the reduction in entropy by classifying the data on a particular attribute. The formula to calculate </a:t>
            </a:r>
            <a:r>
              <a:rPr lang="en-IN" sz="2000" b="1" i="0" dirty="0">
                <a:solidFill>
                  <a:srgbClr val="292929"/>
                </a:solidFill>
                <a:effectLst/>
              </a:rPr>
              <a:t>Gain </a:t>
            </a:r>
            <a:r>
              <a:rPr lang="en-IN" sz="2000" b="0" i="0" dirty="0">
                <a:solidFill>
                  <a:srgbClr val="292929"/>
                </a:solidFill>
                <a:effectLst/>
              </a:rPr>
              <a:t>by</a:t>
            </a:r>
            <a:r>
              <a:rPr lang="en-IN" sz="2000" b="1" i="0" dirty="0">
                <a:solidFill>
                  <a:srgbClr val="292929"/>
                </a:solidFill>
                <a:effectLst/>
              </a:rPr>
              <a:t> </a:t>
            </a:r>
            <a:r>
              <a:rPr lang="en-IN" sz="2000" b="0" i="0" dirty="0">
                <a:solidFill>
                  <a:srgbClr val="292929"/>
                </a:solidFill>
                <a:effectLst/>
              </a:rPr>
              <a:t>splitting the data on Dataset ‘S’ and on the attribute ‘A’ is :</a:t>
            </a:r>
          </a:p>
          <a:p>
            <a:endParaRPr lang="en-IN" sz="2000" dirty="0">
              <a:solidFill>
                <a:srgbClr val="292929"/>
              </a:solidFill>
            </a:endParaRPr>
          </a:p>
          <a:p>
            <a:endParaRPr lang="en-IN" sz="2000" dirty="0">
              <a:solidFill>
                <a:srgbClr val="292929"/>
              </a:solidFill>
            </a:endParaRPr>
          </a:p>
          <a:p>
            <a:endParaRPr lang="en-IN" sz="2000" dirty="0">
              <a:solidFill>
                <a:srgbClr val="292929"/>
              </a:solidFill>
            </a:endParaRPr>
          </a:p>
          <a:p>
            <a:endParaRPr lang="en-IN" sz="2000" dirty="0">
              <a:solidFill>
                <a:srgbClr val="292929"/>
              </a:solidFill>
            </a:endParaRPr>
          </a:p>
          <a:p>
            <a:r>
              <a:rPr lang="en-IN" sz="2000" b="0" i="0" dirty="0">
                <a:solidFill>
                  <a:srgbClr val="292929"/>
                </a:solidFill>
                <a:effectLst/>
              </a:rPr>
              <a:t>Here Entropy(S) represents the entropy of the dataset and the second term on the right is the weighted entropy of the different possible classes obtain after the split. </a:t>
            </a:r>
          </a:p>
          <a:p>
            <a:r>
              <a:rPr lang="en-IN" sz="2000" b="0" i="0" dirty="0">
                <a:solidFill>
                  <a:srgbClr val="292929"/>
                </a:solidFill>
                <a:effectLst/>
              </a:rPr>
              <a:t>Now the goal is to maximize this </a:t>
            </a:r>
            <a:r>
              <a:rPr lang="en-IN" sz="2000" b="1" i="0" dirty="0">
                <a:solidFill>
                  <a:srgbClr val="292929"/>
                </a:solidFill>
                <a:effectLst/>
              </a:rPr>
              <a:t>information</a:t>
            </a:r>
            <a:r>
              <a:rPr lang="en-IN" sz="2000" b="0" i="0" dirty="0">
                <a:solidFill>
                  <a:srgbClr val="292929"/>
                </a:solidFill>
                <a:effectLst/>
              </a:rPr>
              <a:t> </a:t>
            </a:r>
            <a:r>
              <a:rPr lang="en-IN" sz="2000" b="1" i="0" dirty="0">
                <a:solidFill>
                  <a:srgbClr val="292929"/>
                </a:solidFill>
                <a:effectLst/>
              </a:rPr>
              <a:t>gain</a:t>
            </a:r>
            <a:r>
              <a:rPr lang="en-IN" sz="2000" b="0" i="0" dirty="0">
                <a:solidFill>
                  <a:srgbClr val="292929"/>
                </a:solidFill>
                <a:effectLst/>
              </a:rPr>
              <a:t>. </a:t>
            </a:r>
          </a:p>
          <a:p>
            <a:r>
              <a:rPr lang="en-IN" sz="2000" b="0" i="0" dirty="0">
                <a:solidFill>
                  <a:srgbClr val="292929"/>
                </a:solidFill>
                <a:effectLst/>
              </a:rPr>
              <a:t>The attribute which has the maximum information gain is selected as the parent node and successively data is split on the node.</a:t>
            </a:r>
            <a:endParaRPr lang="en-US" sz="2000" dirty="0"/>
          </a:p>
        </p:txBody>
      </p:sp>
      <p:pic>
        <p:nvPicPr>
          <p:cNvPr id="7170" name="Picture 2">
            <a:extLst>
              <a:ext uri="{FF2B5EF4-FFF2-40B4-BE49-F238E27FC236}">
                <a16:creationId xmlns:a16="http://schemas.microsoft.com/office/drawing/2014/main" id="{B5B09ABF-8280-756F-C724-E7B749C13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916" y="1804193"/>
            <a:ext cx="8890000" cy="134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6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03" name="Rectangle 820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05" name="Rectangle 820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7" name="Freeform: Shape 820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09" name="Freeform: Shape 820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049BBDD-5EC5-32F1-FED9-1C293B1E12FB}"/>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Dataset</a:t>
            </a:r>
          </a:p>
        </p:txBody>
      </p:sp>
      <p:sp>
        <p:nvSpPr>
          <p:cNvPr id="8211" name="Rectangle 82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3" name="Rectangle 82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B83FB627-1E73-229B-68AF-59DC0AEE14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1827" y="278880"/>
            <a:ext cx="6866745" cy="630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9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5C0E-8D79-E03D-B55A-1FF7320EC6F3}"/>
              </a:ext>
            </a:extLst>
          </p:cNvPr>
          <p:cNvSpPr>
            <a:spLocks noGrp="1"/>
          </p:cNvSpPr>
          <p:nvPr>
            <p:ph type="title"/>
          </p:nvPr>
        </p:nvSpPr>
        <p:spPr/>
        <p:txBody>
          <a:bodyPr/>
          <a:lstStyle/>
          <a:p>
            <a:r>
              <a:rPr lang="en-US" dirty="0"/>
              <a:t>INFORMATION GAIN-EXAMPLE</a:t>
            </a:r>
          </a:p>
        </p:txBody>
      </p:sp>
      <p:sp>
        <p:nvSpPr>
          <p:cNvPr id="3" name="Content Placeholder 2">
            <a:extLst>
              <a:ext uri="{FF2B5EF4-FFF2-40B4-BE49-F238E27FC236}">
                <a16:creationId xmlns:a16="http://schemas.microsoft.com/office/drawing/2014/main" id="{F38BD8EF-85B2-1240-404E-7D40EA2E5B8B}"/>
              </a:ext>
            </a:extLst>
          </p:cNvPr>
          <p:cNvSpPr>
            <a:spLocks noGrp="1"/>
          </p:cNvSpPr>
          <p:nvPr>
            <p:ph idx="1"/>
          </p:nvPr>
        </p:nvSpPr>
        <p:spPr>
          <a:xfrm>
            <a:off x="1495722" y="2253424"/>
            <a:ext cx="10168128" cy="3694176"/>
          </a:xfrm>
        </p:spPr>
        <p:txBody>
          <a:bodyPr/>
          <a:lstStyle/>
          <a:p>
            <a:r>
              <a:rPr lang="en-IN" b="0" i="0" dirty="0">
                <a:solidFill>
                  <a:srgbClr val="292929"/>
                </a:solidFill>
                <a:effectLst/>
                <a:latin typeface="source-serif-pro"/>
              </a:rPr>
              <a:t>Entropy of the dataset (Entropy(S)) is :</a:t>
            </a:r>
          </a:p>
          <a:p>
            <a:endParaRPr lang="en-IN" dirty="0">
              <a:solidFill>
                <a:srgbClr val="292929"/>
              </a:solidFill>
              <a:latin typeface="source-serif-pro"/>
            </a:endParaRPr>
          </a:p>
          <a:p>
            <a:endParaRPr lang="en-IN" dirty="0">
              <a:solidFill>
                <a:srgbClr val="292929"/>
              </a:solidFill>
              <a:latin typeface="source-serif-pro"/>
            </a:endParaRPr>
          </a:p>
          <a:p>
            <a:endParaRPr lang="en-IN" dirty="0">
              <a:solidFill>
                <a:srgbClr val="292929"/>
              </a:solidFill>
              <a:latin typeface="source-serif-pro"/>
            </a:endParaRPr>
          </a:p>
          <a:p>
            <a:r>
              <a:rPr lang="en-IN" b="0" i="0" dirty="0">
                <a:solidFill>
                  <a:srgbClr val="292929"/>
                </a:solidFill>
                <a:effectLst/>
                <a:latin typeface="source-serif-pro"/>
              </a:rPr>
              <a:t>Now to calculate </a:t>
            </a:r>
            <a:r>
              <a:rPr lang="en-IN" b="1" i="0" dirty="0">
                <a:solidFill>
                  <a:srgbClr val="292929"/>
                </a:solidFill>
                <a:effectLst/>
                <a:latin typeface="source-serif-pro"/>
              </a:rPr>
              <a:t>Information</a:t>
            </a:r>
            <a:r>
              <a:rPr lang="en-IN" b="0" i="0" dirty="0">
                <a:solidFill>
                  <a:srgbClr val="292929"/>
                </a:solidFill>
                <a:effectLst/>
                <a:latin typeface="source-serif-pro"/>
              </a:rPr>
              <a:t> </a:t>
            </a:r>
            <a:r>
              <a:rPr lang="en-IN" b="1" i="0" dirty="0">
                <a:solidFill>
                  <a:srgbClr val="292929"/>
                </a:solidFill>
                <a:effectLst/>
                <a:latin typeface="source-serif-pro"/>
              </a:rPr>
              <a:t>Gain :</a:t>
            </a:r>
            <a:endParaRPr lang="en-US" dirty="0"/>
          </a:p>
        </p:txBody>
      </p:sp>
      <p:pic>
        <p:nvPicPr>
          <p:cNvPr id="8194" name="Picture 2">
            <a:extLst>
              <a:ext uri="{FF2B5EF4-FFF2-40B4-BE49-F238E27FC236}">
                <a16:creationId xmlns:a16="http://schemas.microsoft.com/office/drawing/2014/main" id="{0FBA64C5-7C1B-5500-EAD7-A78358575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418" y="3114674"/>
            <a:ext cx="5800428"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493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5524CBF-B571-9755-DF62-ABE3F025C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852" y="150018"/>
            <a:ext cx="7886701" cy="65579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11457-101A-E5D8-2E44-0014395F6507}"/>
              </a:ext>
            </a:extLst>
          </p:cNvPr>
          <p:cNvSpPr txBox="1"/>
          <p:nvPr/>
        </p:nvSpPr>
        <p:spPr>
          <a:xfrm>
            <a:off x="407193" y="2271712"/>
            <a:ext cx="3607593" cy="1323439"/>
          </a:xfrm>
          <a:prstGeom prst="rect">
            <a:avLst/>
          </a:prstGeom>
          <a:solidFill>
            <a:schemeClr val="accent1">
              <a:lumMod val="20000"/>
              <a:lumOff val="80000"/>
            </a:schemeClr>
          </a:solidFill>
          <a:ln>
            <a:solidFill>
              <a:schemeClr val="tx1"/>
            </a:solidFill>
          </a:ln>
        </p:spPr>
        <p:txBody>
          <a:bodyPr wrap="square">
            <a:spAutoFit/>
          </a:bodyPr>
          <a:lstStyle/>
          <a:p>
            <a:pPr algn="just"/>
            <a:r>
              <a:rPr lang="en-IN" sz="2000" b="0" i="0" dirty="0">
                <a:solidFill>
                  <a:srgbClr val="292929"/>
                </a:solidFill>
                <a:effectLst/>
              </a:rPr>
              <a:t>As we can see Outlook attribute has the maximum information gain and hence it is placed at top of the tree.</a:t>
            </a:r>
            <a:endParaRPr lang="en-US" sz="2000" dirty="0"/>
          </a:p>
        </p:txBody>
      </p:sp>
    </p:spTree>
    <p:extLst>
      <p:ext uri="{BB962C8B-B14F-4D97-AF65-F5344CB8AC3E}">
        <p14:creationId xmlns:p14="http://schemas.microsoft.com/office/powerpoint/2010/main" val="275650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390F15F-C963-124D-2096-CA94806428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0" t="4531" r="2464"/>
          <a:stretch/>
        </p:blipFill>
        <p:spPr bwMode="auto">
          <a:xfrm>
            <a:off x="4276725" y="342900"/>
            <a:ext cx="7915275" cy="58197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C299C4-D825-90F0-A1EE-D8FBEDD5326D}"/>
              </a:ext>
            </a:extLst>
          </p:cNvPr>
          <p:cNvSpPr txBox="1"/>
          <p:nvPr/>
        </p:nvSpPr>
        <p:spPr>
          <a:xfrm>
            <a:off x="676274" y="1143000"/>
            <a:ext cx="3500438" cy="707886"/>
          </a:xfrm>
          <a:prstGeom prst="rect">
            <a:avLst/>
          </a:prstGeom>
          <a:solidFill>
            <a:schemeClr val="accent1">
              <a:lumMod val="20000"/>
              <a:lumOff val="80000"/>
            </a:schemeClr>
          </a:solidFill>
          <a:ln>
            <a:solidFill>
              <a:schemeClr val="tx1"/>
            </a:solidFill>
          </a:ln>
        </p:spPr>
        <p:txBody>
          <a:bodyPr wrap="square" rtlCol="0">
            <a:spAutoFit/>
          </a:bodyPr>
          <a:lstStyle/>
          <a:p>
            <a:r>
              <a:rPr lang="en-US" sz="2000" dirty="0"/>
              <a:t>DECISION TREE USING INFORMATION GAIN</a:t>
            </a:r>
          </a:p>
        </p:txBody>
      </p:sp>
    </p:spTree>
    <p:extLst>
      <p:ext uri="{BB962C8B-B14F-4D97-AF65-F5344CB8AC3E}">
        <p14:creationId xmlns:p14="http://schemas.microsoft.com/office/powerpoint/2010/main" val="78737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7A8519-47D6-73AD-E7C6-B458C9D6B49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5000" dirty="0"/>
              <a:t>GINI INDEX</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68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18A3-B96F-23D6-3698-9908DD7C2209}"/>
              </a:ext>
            </a:extLst>
          </p:cNvPr>
          <p:cNvSpPr>
            <a:spLocks noGrp="1"/>
          </p:cNvSpPr>
          <p:nvPr>
            <p:ph type="title"/>
          </p:nvPr>
        </p:nvSpPr>
        <p:spPr/>
        <p:txBody>
          <a:bodyPr/>
          <a:lstStyle/>
          <a:p>
            <a:r>
              <a:rPr lang="en-US" dirty="0"/>
              <a:t>GINI INDEX</a:t>
            </a:r>
          </a:p>
        </p:txBody>
      </p:sp>
      <p:sp>
        <p:nvSpPr>
          <p:cNvPr id="3" name="Content Placeholder 2">
            <a:extLst>
              <a:ext uri="{FF2B5EF4-FFF2-40B4-BE49-F238E27FC236}">
                <a16:creationId xmlns:a16="http://schemas.microsoft.com/office/drawing/2014/main" id="{FB9DA9DE-0DCC-DB62-CBEB-B2098FAB7E84}"/>
              </a:ext>
            </a:extLst>
          </p:cNvPr>
          <p:cNvSpPr>
            <a:spLocks noGrp="1"/>
          </p:cNvSpPr>
          <p:nvPr>
            <p:ph idx="1"/>
          </p:nvPr>
        </p:nvSpPr>
        <p:spPr>
          <a:xfrm>
            <a:off x="849534" y="2323148"/>
            <a:ext cx="10700195" cy="3986212"/>
          </a:xfrm>
          <a:solidFill>
            <a:schemeClr val="accent1">
              <a:lumMod val="20000"/>
              <a:lumOff val="80000"/>
            </a:schemeClr>
          </a:solidFill>
          <a:ln>
            <a:solidFill>
              <a:schemeClr val="tx1"/>
            </a:solidFill>
          </a:ln>
        </p:spPr>
        <p:txBody>
          <a:bodyPr>
            <a:normAutofit fontScale="85000" lnSpcReduction="20000"/>
          </a:bodyPr>
          <a:lstStyle/>
          <a:p>
            <a:pPr algn="l" fontAlgn="base"/>
            <a:r>
              <a:rPr lang="en-IN" b="0" i="0" dirty="0">
                <a:effectLst/>
              </a:rPr>
              <a:t>Gini index or Gini impurity measures the degree or probability of a particular variable being wrongly classified when it is randomly chosen.</a:t>
            </a:r>
          </a:p>
          <a:p>
            <a:pPr algn="l" fontAlgn="base">
              <a:buFont typeface="Arial" panose="020B0604020202020204" pitchFamily="34" charset="0"/>
              <a:buChar char="•"/>
            </a:pPr>
            <a:r>
              <a:rPr lang="en-IN" b="0" i="0" dirty="0">
                <a:effectLst/>
              </a:rPr>
              <a:t>Gini Index is a score that evaluates how accurate a split is among the classified groups. </a:t>
            </a:r>
          </a:p>
          <a:p>
            <a:pPr algn="l" fontAlgn="base">
              <a:buFont typeface="Arial" panose="020B0604020202020204" pitchFamily="34" charset="0"/>
              <a:buChar char="•"/>
            </a:pPr>
            <a:r>
              <a:rPr lang="en-IN" b="0" i="0" dirty="0">
                <a:effectLst/>
              </a:rPr>
              <a:t>Gini index evaluates a score in the range between 0 and 1, where 0 is when all observations belong to one class, and 1 is a random distribution of the elements within classes. </a:t>
            </a:r>
          </a:p>
          <a:p>
            <a:pPr algn="l" fontAlgn="base">
              <a:buFont typeface="Arial" panose="020B0604020202020204" pitchFamily="34" charset="0"/>
              <a:buChar char="•"/>
            </a:pPr>
            <a:r>
              <a:rPr lang="en-IN" b="0" i="0" dirty="0">
                <a:effectLst/>
              </a:rPr>
              <a:t>In this case, we want to have a Gini index score as low as possible. </a:t>
            </a:r>
          </a:p>
          <a:p>
            <a:pPr algn="l" fontAlgn="base">
              <a:buFont typeface="Arial" panose="020B0604020202020204" pitchFamily="34" charset="0"/>
              <a:buChar char="•"/>
            </a:pPr>
            <a:r>
              <a:rPr lang="en-IN" b="0" i="0" dirty="0">
                <a:effectLst/>
              </a:rPr>
              <a:t>Gini Index is the evaluation metrics we shall use to evaluate our Decision Tree Model. </a:t>
            </a:r>
          </a:p>
          <a:p>
            <a:pPr algn="l" fontAlgn="base">
              <a:buFont typeface="Arial" panose="020B0604020202020204" pitchFamily="34" charset="0"/>
              <a:buChar char="•"/>
            </a:pPr>
            <a:r>
              <a:rPr lang="en-IN" b="0" i="0" dirty="0">
                <a:effectLst/>
              </a:rPr>
              <a:t>Gini Index is a metric to measure how often a randomly chosen element would be incorrectly identified.</a:t>
            </a:r>
          </a:p>
          <a:p>
            <a:pPr algn="l" fontAlgn="base">
              <a:buFont typeface="Arial" panose="020B0604020202020204" pitchFamily="34" charset="0"/>
              <a:buChar char="•"/>
            </a:pPr>
            <a:r>
              <a:rPr lang="en-IN" b="0" i="0" dirty="0">
                <a:effectLst/>
              </a:rPr>
              <a:t>It means an attribute with lower Gini index should be preferred.</a:t>
            </a:r>
          </a:p>
        </p:txBody>
      </p:sp>
    </p:spTree>
    <p:extLst>
      <p:ext uri="{BB962C8B-B14F-4D97-AF65-F5344CB8AC3E}">
        <p14:creationId xmlns:p14="http://schemas.microsoft.com/office/powerpoint/2010/main" val="1340689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18A3-B96F-23D6-3698-9908DD7C2209}"/>
              </a:ext>
            </a:extLst>
          </p:cNvPr>
          <p:cNvSpPr>
            <a:spLocks noGrp="1"/>
          </p:cNvSpPr>
          <p:nvPr>
            <p:ph type="title"/>
          </p:nvPr>
        </p:nvSpPr>
        <p:spPr/>
        <p:txBody>
          <a:bodyPr/>
          <a:lstStyle/>
          <a:p>
            <a:r>
              <a:rPr lang="en-US" dirty="0"/>
              <a:t>GINI INDEX</a:t>
            </a:r>
          </a:p>
        </p:txBody>
      </p:sp>
      <p:sp>
        <p:nvSpPr>
          <p:cNvPr id="3" name="Content Placeholder 2">
            <a:extLst>
              <a:ext uri="{FF2B5EF4-FFF2-40B4-BE49-F238E27FC236}">
                <a16:creationId xmlns:a16="http://schemas.microsoft.com/office/drawing/2014/main" id="{FB9DA9DE-0DCC-DB62-CBEB-B2098FAB7E84}"/>
              </a:ext>
            </a:extLst>
          </p:cNvPr>
          <p:cNvSpPr>
            <a:spLocks noGrp="1"/>
          </p:cNvSpPr>
          <p:nvPr>
            <p:ph idx="1"/>
          </p:nvPr>
        </p:nvSpPr>
        <p:spPr>
          <a:xfrm>
            <a:off x="1115568" y="2185988"/>
            <a:ext cx="9371458" cy="3471862"/>
          </a:xfrm>
          <a:solidFill>
            <a:schemeClr val="accent1">
              <a:lumMod val="20000"/>
              <a:lumOff val="80000"/>
            </a:schemeClr>
          </a:solidFill>
          <a:ln>
            <a:solidFill>
              <a:schemeClr val="tx1"/>
            </a:solidFill>
          </a:ln>
        </p:spPr>
        <p:txBody>
          <a:bodyPr>
            <a:normAutofit/>
          </a:bodyPr>
          <a:lstStyle/>
          <a:p>
            <a:pPr algn="l" fontAlgn="base">
              <a:buFont typeface="Arial" panose="020B0604020202020204" pitchFamily="34" charset="0"/>
              <a:buChar char="•"/>
            </a:pPr>
            <a:r>
              <a:rPr lang="en-IN" sz="2000" b="0" i="0" dirty="0">
                <a:effectLst/>
              </a:rPr>
              <a:t>The Formula for the calculation of the of the Gini Index is given below.</a:t>
            </a:r>
          </a:p>
          <a:p>
            <a:pPr marL="0" indent="0" algn="l" fontAlgn="base">
              <a:buNone/>
            </a:pPr>
            <a:r>
              <a:rPr lang="en-IN" sz="2000" dirty="0"/>
              <a:t>			</a:t>
            </a:r>
          </a:p>
          <a:p>
            <a:pPr marL="0" indent="0" algn="l" fontAlgn="base">
              <a:buNone/>
            </a:pPr>
            <a:endParaRPr lang="en-IN" sz="2000" b="0" i="0" dirty="0">
              <a:solidFill>
                <a:srgbClr val="000000"/>
              </a:solidFill>
              <a:effectLst/>
            </a:endParaRPr>
          </a:p>
          <a:p>
            <a:pPr marL="0" indent="0" algn="l" fontAlgn="base">
              <a:buNone/>
            </a:pPr>
            <a:endParaRPr lang="en-IN" sz="2000" b="0" i="0" dirty="0">
              <a:solidFill>
                <a:srgbClr val="000000"/>
              </a:solidFill>
              <a:effectLst/>
            </a:endParaRPr>
          </a:p>
          <a:p>
            <a:pPr marL="0" indent="0" algn="l" fontAlgn="base">
              <a:buNone/>
            </a:pPr>
            <a:r>
              <a:rPr lang="en-IN" sz="2000" b="0" i="0" dirty="0">
                <a:solidFill>
                  <a:srgbClr val="000000"/>
                </a:solidFill>
                <a:effectLst/>
              </a:rPr>
              <a:t>Where,</a:t>
            </a:r>
          </a:p>
          <a:p>
            <a:pPr marL="0" indent="0" algn="l" fontAlgn="base">
              <a:buNone/>
            </a:pPr>
            <a:r>
              <a:rPr lang="en-IN" sz="2000" b="0" i="0" dirty="0">
                <a:solidFill>
                  <a:srgbClr val="000000"/>
                </a:solidFill>
                <a:effectLst/>
              </a:rPr>
              <a:t> p</a:t>
            </a:r>
            <a:r>
              <a:rPr lang="en-IN" sz="2000" b="0" i="0" baseline="-25000" dirty="0">
                <a:solidFill>
                  <a:srgbClr val="000000"/>
                </a:solidFill>
                <a:effectLst/>
              </a:rPr>
              <a:t>i</a:t>
            </a:r>
            <a:r>
              <a:rPr lang="en-IN" sz="2000" b="0" i="0" dirty="0">
                <a:solidFill>
                  <a:srgbClr val="000000"/>
                </a:solidFill>
                <a:effectLst/>
              </a:rPr>
              <a:t> is the probability that a tuple in D belongs to class C</a:t>
            </a:r>
            <a:r>
              <a:rPr lang="en-IN" sz="2000" b="0" i="0" baseline="-25000" dirty="0">
                <a:solidFill>
                  <a:srgbClr val="000000"/>
                </a:solidFill>
                <a:effectLst/>
              </a:rPr>
              <a:t>i</a:t>
            </a:r>
            <a:r>
              <a:rPr lang="en-IN" sz="2000" b="0" i="0" dirty="0">
                <a:solidFill>
                  <a:srgbClr val="000000"/>
                </a:solidFill>
                <a:effectLst/>
              </a:rPr>
              <a:t> and </a:t>
            </a:r>
          </a:p>
          <a:p>
            <a:pPr marL="0" indent="0" algn="l" fontAlgn="base">
              <a:buNone/>
            </a:pPr>
            <a:r>
              <a:rPr lang="en-IN" sz="2000" b="0" i="0" dirty="0">
                <a:solidFill>
                  <a:srgbClr val="000000"/>
                </a:solidFill>
                <a:effectLst/>
              </a:rPr>
              <a:t>is calculated by |</a:t>
            </a:r>
            <a:r>
              <a:rPr lang="en-IN" sz="2000" b="0" i="0" dirty="0" err="1">
                <a:solidFill>
                  <a:srgbClr val="000000"/>
                </a:solidFill>
                <a:effectLst/>
              </a:rPr>
              <a:t>C</a:t>
            </a:r>
            <a:r>
              <a:rPr lang="en-IN" sz="2000" b="0" i="0" baseline="-25000" dirty="0" err="1">
                <a:solidFill>
                  <a:srgbClr val="000000"/>
                </a:solidFill>
                <a:effectLst/>
              </a:rPr>
              <a:t>i</a:t>
            </a:r>
            <a:r>
              <a:rPr lang="en-IN" sz="2000" b="0" i="0" dirty="0" err="1">
                <a:solidFill>
                  <a:srgbClr val="000000"/>
                </a:solidFill>
                <a:effectLst/>
              </a:rPr>
              <a:t>,</a:t>
            </a:r>
            <a:r>
              <a:rPr lang="en-IN" sz="2000" b="0" i="0" baseline="-25000" dirty="0" err="1">
                <a:solidFill>
                  <a:srgbClr val="000000"/>
                </a:solidFill>
                <a:effectLst/>
              </a:rPr>
              <a:t>D</a:t>
            </a:r>
            <a:r>
              <a:rPr lang="en-IN" sz="2000" b="0" i="0" dirty="0">
                <a:solidFill>
                  <a:srgbClr val="000000"/>
                </a:solidFill>
                <a:effectLst/>
              </a:rPr>
              <a:t>| / |D|.</a:t>
            </a:r>
            <a:endParaRPr lang="en-IN" sz="2000" b="0" i="0" dirty="0">
              <a:effectLst/>
            </a:endParaRPr>
          </a:p>
        </p:txBody>
      </p:sp>
      <p:pic>
        <p:nvPicPr>
          <p:cNvPr id="8" name="Picture 7">
            <a:extLst>
              <a:ext uri="{FF2B5EF4-FFF2-40B4-BE49-F238E27FC236}">
                <a16:creationId xmlns:a16="http://schemas.microsoft.com/office/drawing/2014/main" id="{80A324EC-C491-D4B3-E3D3-55EBA7A436C1}"/>
              </a:ext>
            </a:extLst>
          </p:cNvPr>
          <p:cNvPicPr>
            <a:picLocks noChangeAspect="1"/>
          </p:cNvPicPr>
          <p:nvPr/>
        </p:nvPicPr>
        <p:blipFill>
          <a:blip r:embed="rId2"/>
          <a:stretch>
            <a:fillRect/>
          </a:stretch>
        </p:blipFill>
        <p:spPr>
          <a:xfrm>
            <a:off x="4148137" y="2863850"/>
            <a:ext cx="2667000" cy="1130300"/>
          </a:xfrm>
          <a:prstGeom prst="rect">
            <a:avLst/>
          </a:prstGeom>
        </p:spPr>
      </p:pic>
      <p:sp>
        <p:nvSpPr>
          <p:cNvPr id="10" name="TextBox 9">
            <a:extLst>
              <a:ext uri="{FF2B5EF4-FFF2-40B4-BE49-F238E27FC236}">
                <a16:creationId xmlns:a16="http://schemas.microsoft.com/office/drawing/2014/main" id="{23877E4C-DD04-D22F-C19C-60A34D631F2E}"/>
              </a:ext>
            </a:extLst>
          </p:cNvPr>
          <p:cNvSpPr txBox="1"/>
          <p:nvPr/>
        </p:nvSpPr>
        <p:spPr>
          <a:xfrm>
            <a:off x="1115568" y="5841007"/>
            <a:ext cx="10528745" cy="707886"/>
          </a:xfrm>
          <a:prstGeom prst="rect">
            <a:avLst/>
          </a:prstGeom>
          <a:solidFill>
            <a:schemeClr val="accent6">
              <a:lumMod val="40000"/>
              <a:lumOff val="60000"/>
            </a:schemeClr>
          </a:solidFill>
        </p:spPr>
        <p:txBody>
          <a:bodyPr wrap="square">
            <a:spAutoFit/>
          </a:bodyPr>
          <a:lstStyle/>
          <a:p>
            <a:r>
              <a:rPr lang="en-IN" sz="2000" b="0" i="0" dirty="0">
                <a:effectLst/>
              </a:rPr>
              <a:t>Note: While building the </a:t>
            </a:r>
            <a:r>
              <a:rPr lang="en-IN" sz="2000" b="0" i="0" u="none" strike="noStrike" dirty="0">
                <a:effectLst/>
              </a:rPr>
              <a:t>decision tree</a:t>
            </a:r>
            <a:r>
              <a:rPr lang="en-IN" sz="2000" b="0" i="0" dirty="0">
                <a:effectLst/>
              </a:rPr>
              <a:t>, we would prefer choosing the attribute/feature with the least Gini index as the root node.</a:t>
            </a:r>
            <a:endParaRPr lang="en-US" sz="2000" dirty="0"/>
          </a:p>
        </p:txBody>
      </p:sp>
    </p:spTree>
    <p:extLst>
      <p:ext uri="{BB962C8B-B14F-4D97-AF65-F5344CB8AC3E}">
        <p14:creationId xmlns:p14="http://schemas.microsoft.com/office/powerpoint/2010/main" val="2368006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E0126-F176-F6DC-F4AF-65FBFDA82EC6}"/>
              </a:ext>
            </a:extLst>
          </p:cNvPr>
          <p:cNvPicPr>
            <a:picLocks noChangeAspect="1"/>
          </p:cNvPicPr>
          <p:nvPr/>
        </p:nvPicPr>
        <p:blipFill>
          <a:blip r:embed="rId2"/>
          <a:stretch>
            <a:fillRect/>
          </a:stretch>
        </p:blipFill>
        <p:spPr>
          <a:xfrm>
            <a:off x="7043739" y="0"/>
            <a:ext cx="5148262" cy="6858000"/>
          </a:xfrm>
          <a:prstGeom prst="rect">
            <a:avLst/>
          </a:prstGeom>
        </p:spPr>
      </p:pic>
      <p:sp>
        <p:nvSpPr>
          <p:cNvPr id="5" name="TextBox 4">
            <a:extLst>
              <a:ext uri="{FF2B5EF4-FFF2-40B4-BE49-F238E27FC236}">
                <a16:creationId xmlns:a16="http://schemas.microsoft.com/office/drawing/2014/main" id="{C233FF6E-A9CE-4D41-4DF2-33AF0361DF53}"/>
              </a:ext>
            </a:extLst>
          </p:cNvPr>
          <p:cNvSpPr txBox="1"/>
          <p:nvPr/>
        </p:nvSpPr>
        <p:spPr>
          <a:xfrm>
            <a:off x="3929064" y="185737"/>
            <a:ext cx="3114675" cy="36933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DATASET</a:t>
            </a:r>
          </a:p>
        </p:txBody>
      </p:sp>
      <p:sp>
        <p:nvSpPr>
          <p:cNvPr id="7" name="TextBox 6">
            <a:extLst>
              <a:ext uri="{FF2B5EF4-FFF2-40B4-BE49-F238E27FC236}">
                <a16:creationId xmlns:a16="http://schemas.microsoft.com/office/drawing/2014/main" id="{92245D1D-BA75-045B-091E-96806FF48C34}"/>
              </a:ext>
            </a:extLst>
          </p:cNvPr>
          <p:cNvSpPr txBox="1"/>
          <p:nvPr/>
        </p:nvSpPr>
        <p:spPr>
          <a:xfrm>
            <a:off x="407196" y="2305615"/>
            <a:ext cx="6093618" cy="2554545"/>
          </a:xfrm>
          <a:prstGeom prst="rect">
            <a:avLst/>
          </a:prstGeom>
          <a:solidFill>
            <a:schemeClr val="accent1">
              <a:lumMod val="20000"/>
              <a:lumOff val="80000"/>
            </a:schemeClr>
          </a:solidFill>
          <a:ln>
            <a:solidFill>
              <a:schemeClr val="tx1"/>
            </a:solidFill>
          </a:ln>
        </p:spPr>
        <p:txBody>
          <a:bodyPr wrap="square">
            <a:spAutoFit/>
          </a:bodyPr>
          <a:lstStyle/>
          <a:p>
            <a:pPr marL="342900" indent="-342900" algn="just" fontAlgn="base">
              <a:buFont typeface="Arial" panose="020B0604020202020204" pitchFamily="34" charset="0"/>
              <a:buChar char="•"/>
            </a:pPr>
            <a:r>
              <a:rPr lang="en-IN" sz="2000" b="0" i="0" dirty="0">
                <a:effectLst/>
              </a:rPr>
              <a:t>In the dataset there are 5 attributes from which attribute E is the predicting feature which contains 2(Positive &amp; Negative) classes. </a:t>
            </a:r>
          </a:p>
          <a:p>
            <a:pPr marL="342900" indent="-342900" algn="just" fontAlgn="base">
              <a:buFont typeface="Arial" panose="020B0604020202020204" pitchFamily="34" charset="0"/>
              <a:buChar char="•"/>
            </a:pPr>
            <a:r>
              <a:rPr lang="en-IN" sz="2000" b="0" i="0" dirty="0">
                <a:effectLst/>
              </a:rPr>
              <a:t>We have an equal proportion for both the classes.</a:t>
            </a:r>
            <a:br>
              <a:rPr lang="en-IN" sz="2000" b="0" i="0" dirty="0">
                <a:effectLst/>
              </a:rPr>
            </a:br>
            <a:r>
              <a:rPr lang="en-IN" sz="2000" b="0" i="0" dirty="0">
                <a:effectLst/>
              </a:rPr>
              <a:t>In Gini Index, we have to choose some random values to categorize each attribute. </a:t>
            </a:r>
          </a:p>
          <a:p>
            <a:pPr marL="342900" indent="-342900" algn="just" fontAlgn="base">
              <a:buFont typeface="Arial" panose="020B0604020202020204" pitchFamily="34" charset="0"/>
              <a:buChar char="•"/>
            </a:pPr>
            <a:r>
              <a:rPr lang="en-IN" sz="2000" b="0" i="0" dirty="0">
                <a:effectLst/>
              </a:rPr>
              <a:t>These values for this dataset are:</a:t>
            </a:r>
          </a:p>
        </p:txBody>
      </p:sp>
      <p:pic>
        <p:nvPicPr>
          <p:cNvPr id="8" name="Picture 7">
            <a:extLst>
              <a:ext uri="{FF2B5EF4-FFF2-40B4-BE49-F238E27FC236}">
                <a16:creationId xmlns:a16="http://schemas.microsoft.com/office/drawing/2014/main" id="{988718B8-8E37-0AB2-553F-3BE685280E1B}"/>
              </a:ext>
            </a:extLst>
          </p:cNvPr>
          <p:cNvPicPr>
            <a:picLocks noChangeAspect="1"/>
          </p:cNvPicPr>
          <p:nvPr/>
        </p:nvPicPr>
        <p:blipFill>
          <a:blip r:embed="rId3"/>
          <a:stretch>
            <a:fillRect/>
          </a:stretch>
        </p:blipFill>
        <p:spPr>
          <a:xfrm>
            <a:off x="407196" y="4860160"/>
            <a:ext cx="6093618" cy="1538644"/>
          </a:xfrm>
          <a:prstGeom prst="rect">
            <a:avLst/>
          </a:prstGeom>
        </p:spPr>
      </p:pic>
    </p:spTree>
    <p:extLst>
      <p:ext uri="{BB962C8B-B14F-4D97-AF65-F5344CB8AC3E}">
        <p14:creationId xmlns:p14="http://schemas.microsoft.com/office/powerpoint/2010/main" val="3671648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8818A-873A-C70B-2051-9821F62CD64F}"/>
              </a:ext>
            </a:extLst>
          </p:cNvPr>
          <p:cNvSpPr>
            <a:spLocks noGrp="1"/>
          </p:cNvSpPr>
          <p:nvPr>
            <p:ph idx="1"/>
          </p:nvPr>
        </p:nvSpPr>
        <p:spPr>
          <a:xfrm>
            <a:off x="192881" y="171451"/>
            <a:ext cx="6093618" cy="6100762"/>
          </a:xfrm>
          <a:solidFill>
            <a:schemeClr val="accent1">
              <a:lumMod val="20000"/>
              <a:lumOff val="80000"/>
            </a:schemeClr>
          </a:solidFill>
          <a:ln>
            <a:solidFill>
              <a:schemeClr val="tx1"/>
            </a:solidFill>
          </a:ln>
        </p:spPr>
        <p:txBody>
          <a:bodyPr>
            <a:noAutofit/>
          </a:bodyPr>
          <a:lstStyle/>
          <a:p>
            <a:pPr marL="0" indent="0">
              <a:buNone/>
            </a:pPr>
            <a:r>
              <a:rPr lang="en-IN" sz="2000" b="1" i="0" dirty="0">
                <a:effectLst/>
              </a:rPr>
              <a:t>Calculating Gini Index for Var A:</a:t>
            </a:r>
            <a:endParaRPr lang="en-US" sz="2000" dirty="0"/>
          </a:p>
          <a:p>
            <a:pPr marL="0" indent="0">
              <a:buNone/>
            </a:pPr>
            <a:r>
              <a:rPr lang="en-IN" sz="2000" b="1" i="0" dirty="0">
                <a:effectLst/>
              </a:rPr>
              <a:t>Value &gt;= 5: 12</a:t>
            </a:r>
            <a:endParaRPr lang="en-IN" sz="2000" dirty="0"/>
          </a:p>
          <a:p>
            <a:pPr marL="0" indent="0">
              <a:buNone/>
            </a:pPr>
            <a:r>
              <a:rPr lang="en-IN" sz="2000" b="0" i="0" dirty="0">
                <a:effectLst/>
              </a:rPr>
              <a:t>Attribute A &gt;= 5 &amp; class = positive: 5/12</a:t>
            </a:r>
          </a:p>
          <a:p>
            <a:pPr marL="0" indent="0">
              <a:buNone/>
            </a:pPr>
            <a:r>
              <a:rPr lang="en-IN" sz="2000" b="0" i="0" dirty="0">
                <a:effectLst/>
              </a:rPr>
              <a:t>Attribute A &gt;= 5 &amp; class = negative: 7/12</a:t>
            </a:r>
          </a:p>
          <a:p>
            <a:pPr marL="0" indent="0">
              <a:buNone/>
            </a:pPr>
            <a:r>
              <a:rPr lang="en-IN" sz="2000" b="0" i="0" dirty="0">
                <a:effectLst/>
              </a:rPr>
              <a:t>Gini(5, 7) = 1 – [(5/12)</a:t>
            </a:r>
            <a:r>
              <a:rPr lang="en-IN" sz="2000" b="0" i="0" baseline="30000" dirty="0">
                <a:effectLst/>
              </a:rPr>
              <a:t>2 </a:t>
            </a:r>
            <a:r>
              <a:rPr lang="en-IN" sz="2000" b="0" i="0" dirty="0">
                <a:effectLst/>
              </a:rPr>
              <a:t>+ (7/12)</a:t>
            </a:r>
            <a:r>
              <a:rPr lang="en-IN" sz="2000" b="0" i="0" baseline="30000" dirty="0">
                <a:effectLst/>
              </a:rPr>
              <a:t>2 </a:t>
            </a:r>
            <a:r>
              <a:rPr lang="en-IN" sz="2000" b="0" i="0" dirty="0">
                <a:effectLst/>
              </a:rPr>
              <a:t>] = 0.4860</a:t>
            </a:r>
          </a:p>
          <a:p>
            <a:pPr marL="0" indent="0">
              <a:buNone/>
            </a:pPr>
            <a:endParaRPr lang="en-IN" sz="2000" b="1" i="0" dirty="0">
              <a:effectLst/>
            </a:endParaRPr>
          </a:p>
          <a:p>
            <a:pPr marL="0" indent="0">
              <a:buNone/>
            </a:pPr>
            <a:r>
              <a:rPr lang="en-IN" sz="2000" b="1" i="0" dirty="0">
                <a:effectLst/>
              </a:rPr>
              <a:t>Value &lt; 5: 4</a:t>
            </a:r>
          </a:p>
          <a:p>
            <a:pPr marL="0" indent="0">
              <a:buNone/>
            </a:pPr>
            <a:r>
              <a:rPr lang="en-IN" sz="2000" b="0" i="0" dirty="0">
                <a:effectLst/>
              </a:rPr>
              <a:t>Attribute A &lt; 5 &amp; class = positive: 3/4</a:t>
            </a:r>
          </a:p>
          <a:p>
            <a:pPr marL="0" indent="0">
              <a:buNone/>
            </a:pPr>
            <a:r>
              <a:rPr lang="en-IN" sz="2000" b="0" i="0" dirty="0">
                <a:effectLst/>
              </a:rPr>
              <a:t>Attribute A &lt; 5 &amp; class = negative : ¼</a:t>
            </a:r>
          </a:p>
          <a:p>
            <a:pPr marL="0" indent="0">
              <a:buNone/>
            </a:pPr>
            <a:r>
              <a:rPr lang="en-IN" sz="2000" b="0" i="0" dirty="0">
                <a:effectLst/>
              </a:rPr>
              <a:t>Gini(3, 1) = 1 – [(3/4)</a:t>
            </a:r>
            <a:r>
              <a:rPr lang="en-IN" sz="2000" b="0" i="0" baseline="30000" dirty="0">
                <a:effectLst/>
              </a:rPr>
              <a:t>2</a:t>
            </a:r>
            <a:r>
              <a:rPr lang="en-IN" sz="2000" b="0" i="0" dirty="0">
                <a:effectLst/>
              </a:rPr>
              <a:t> + (1/4)</a:t>
            </a:r>
            <a:r>
              <a:rPr lang="en-IN" sz="2000" b="0" i="0" baseline="30000" dirty="0">
                <a:effectLst/>
              </a:rPr>
              <a:t>2</a:t>
            </a:r>
            <a:r>
              <a:rPr lang="en-IN" sz="2000" b="0" i="0" dirty="0">
                <a:effectLst/>
              </a:rPr>
              <a:t>] = 0.375</a:t>
            </a:r>
          </a:p>
          <a:p>
            <a:pPr marL="0" indent="0">
              <a:buNone/>
            </a:pPr>
            <a:r>
              <a:rPr lang="en-IN" sz="2000" b="0" i="0" dirty="0">
                <a:effectLst/>
              </a:rPr>
              <a:t>By adding weight and sum each of the </a:t>
            </a:r>
            <a:r>
              <a:rPr lang="en-IN" sz="2000" b="0" i="0" dirty="0" err="1">
                <a:effectLst/>
              </a:rPr>
              <a:t>gini</a:t>
            </a:r>
            <a:r>
              <a:rPr lang="en-IN" sz="2000" b="0" i="0" dirty="0">
                <a:effectLst/>
              </a:rPr>
              <a:t> indices:</a:t>
            </a:r>
            <a:endParaRPr lang="en-US" sz="2000" dirty="0"/>
          </a:p>
          <a:p>
            <a:endParaRPr lang="en-US" sz="2000" dirty="0"/>
          </a:p>
          <a:p>
            <a:endParaRPr lang="en-US" sz="2000" dirty="0"/>
          </a:p>
        </p:txBody>
      </p:sp>
      <p:pic>
        <p:nvPicPr>
          <p:cNvPr id="13" name="Picture 12">
            <a:extLst>
              <a:ext uri="{FF2B5EF4-FFF2-40B4-BE49-F238E27FC236}">
                <a16:creationId xmlns:a16="http://schemas.microsoft.com/office/drawing/2014/main" id="{705E16ED-715B-D795-5B81-25E756795BF0}"/>
              </a:ext>
            </a:extLst>
          </p:cNvPr>
          <p:cNvPicPr>
            <a:picLocks noChangeAspect="1"/>
          </p:cNvPicPr>
          <p:nvPr/>
        </p:nvPicPr>
        <p:blipFill>
          <a:blip r:embed="rId2"/>
          <a:stretch>
            <a:fillRect/>
          </a:stretch>
        </p:blipFill>
        <p:spPr>
          <a:xfrm>
            <a:off x="459056" y="5513344"/>
            <a:ext cx="5561267" cy="562534"/>
          </a:xfrm>
          <a:prstGeom prst="rect">
            <a:avLst/>
          </a:prstGeom>
        </p:spPr>
      </p:pic>
      <p:sp>
        <p:nvSpPr>
          <p:cNvPr id="17" name="TextBox 16">
            <a:extLst>
              <a:ext uri="{FF2B5EF4-FFF2-40B4-BE49-F238E27FC236}">
                <a16:creationId xmlns:a16="http://schemas.microsoft.com/office/drawing/2014/main" id="{7A10242E-ADC5-5B88-3529-E3EF031527EA}"/>
              </a:ext>
            </a:extLst>
          </p:cNvPr>
          <p:cNvSpPr txBox="1"/>
          <p:nvPr/>
        </p:nvSpPr>
        <p:spPr>
          <a:xfrm>
            <a:off x="6686550" y="171451"/>
            <a:ext cx="5505450" cy="5016758"/>
          </a:xfrm>
          <a:prstGeom prst="rect">
            <a:avLst/>
          </a:prstGeom>
          <a:solidFill>
            <a:schemeClr val="accent1">
              <a:lumMod val="20000"/>
              <a:lumOff val="80000"/>
            </a:schemeClr>
          </a:solidFill>
          <a:ln>
            <a:solidFill>
              <a:schemeClr val="tx1"/>
            </a:solidFill>
          </a:ln>
        </p:spPr>
        <p:txBody>
          <a:bodyPr wrap="square">
            <a:spAutoFit/>
          </a:bodyPr>
          <a:lstStyle/>
          <a:p>
            <a:r>
              <a:rPr lang="en-IN" sz="2000" b="1" i="0" dirty="0">
                <a:effectLst/>
              </a:rPr>
              <a:t>Calculating Gini Index for Var B:</a:t>
            </a:r>
          </a:p>
          <a:p>
            <a:br>
              <a:rPr lang="en-IN" sz="2000" dirty="0"/>
            </a:br>
            <a:r>
              <a:rPr lang="en-IN" sz="2000" b="1" i="0" dirty="0">
                <a:effectLst/>
              </a:rPr>
              <a:t>Value &gt;= 3: 12</a:t>
            </a:r>
            <a:br>
              <a:rPr lang="en-IN" sz="2000" dirty="0"/>
            </a:br>
            <a:r>
              <a:rPr lang="en-IN" sz="2000" b="0" i="0" dirty="0">
                <a:effectLst/>
              </a:rPr>
              <a:t>Attribute B &gt;= 3 &amp; class = positive : 8/12</a:t>
            </a:r>
          </a:p>
          <a:p>
            <a:r>
              <a:rPr lang="en-IN" sz="2000" b="0" i="0" dirty="0">
                <a:effectLst/>
              </a:rPr>
              <a:t>Attribute B &gt;= 5 &amp; class = negative: 4/12</a:t>
            </a:r>
          </a:p>
          <a:p>
            <a:r>
              <a:rPr lang="en-IN" sz="2000" b="0" i="0" dirty="0">
                <a:effectLst/>
              </a:rPr>
              <a:t>Gini(5, 7) = 1 – [(8/12)</a:t>
            </a:r>
            <a:r>
              <a:rPr lang="en-IN" sz="2000" b="0" i="0" baseline="30000" dirty="0">
                <a:effectLst/>
              </a:rPr>
              <a:t>2 </a:t>
            </a:r>
            <a:r>
              <a:rPr lang="en-IN" sz="2000" b="0" i="0" dirty="0">
                <a:effectLst/>
              </a:rPr>
              <a:t>+ (4/12)</a:t>
            </a:r>
            <a:r>
              <a:rPr lang="en-IN" sz="2000" b="0" i="0" baseline="30000" dirty="0">
                <a:effectLst/>
              </a:rPr>
              <a:t>2</a:t>
            </a:r>
            <a:r>
              <a:rPr lang="en-IN" sz="2000" b="0" i="0" dirty="0">
                <a:effectLst/>
              </a:rPr>
              <a:t>] =0.4460</a:t>
            </a:r>
          </a:p>
          <a:p>
            <a:endParaRPr lang="en-IN" sz="2000" b="1" i="0" dirty="0">
              <a:effectLst/>
            </a:endParaRPr>
          </a:p>
          <a:p>
            <a:r>
              <a:rPr lang="en-IN" sz="2000" b="1" i="0" dirty="0">
                <a:effectLst/>
              </a:rPr>
              <a:t>Value &lt; 3: 4</a:t>
            </a:r>
            <a:br>
              <a:rPr lang="en-IN" sz="2000" dirty="0"/>
            </a:br>
            <a:r>
              <a:rPr lang="en-IN" sz="2000" b="0" i="0" dirty="0">
                <a:effectLst/>
              </a:rPr>
              <a:t>Attribute A &lt; 3 &amp; class = positive: 0/4</a:t>
            </a:r>
          </a:p>
          <a:p>
            <a:r>
              <a:rPr lang="en-IN" sz="2000" b="0" i="0" dirty="0">
                <a:effectLst/>
              </a:rPr>
              <a:t>Attribute A &lt; 3 &amp; class = negative:4/4</a:t>
            </a:r>
          </a:p>
          <a:p>
            <a:r>
              <a:rPr lang="en-IN" sz="2000" b="0" i="0" dirty="0">
                <a:effectLst/>
              </a:rPr>
              <a:t>Gini(3, 1) = 1 – [(0/4)</a:t>
            </a:r>
            <a:r>
              <a:rPr lang="en-IN" sz="2000" b="0" i="0" baseline="30000" dirty="0">
                <a:effectLst/>
              </a:rPr>
              <a:t>2 </a:t>
            </a:r>
            <a:r>
              <a:rPr lang="en-IN" sz="2000" b="0" i="0" dirty="0">
                <a:effectLst/>
              </a:rPr>
              <a:t>+ (4/4)</a:t>
            </a:r>
            <a:r>
              <a:rPr lang="en-IN" sz="2000" b="0" i="0" baseline="30000" dirty="0">
                <a:effectLst/>
              </a:rPr>
              <a:t>2 </a:t>
            </a:r>
            <a:r>
              <a:rPr lang="en-IN" sz="2000" b="0" i="0" dirty="0">
                <a:effectLst/>
              </a:rPr>
              <a:t>]</a:t>
            </a:r>
          </a:p>
          <a:p>
            <a:endParaRPr lang="en-IN" sz="2000" b="0" i="0" dirty="0">
              <a:effectLst/>
            </a:endParaRPr>
          </a:p>
          <a:p>
            <a:r>
              <a:rPr lang="en-IN" sz="2000" b="0" i="0" dirty="0">
                <a:effectLst/>
              </a:rPr>
              <a:t>By adding weight and sum each of the </a:t>
            </a:r>
            <a:r>
              <a:rPr lang="en-IN" sz="2000" b="0" i="0" dirty="0" err="1">
                <a:effectLst/>
              </a:rPr>
              <a:t>gini</a:t>
            </a:r>
            <a:r>
              <a:rPr lang="en-IN" sz="2000" b="0" i="0" dirty="0">
                <a:effectLst/>
              </a:rPr>
              <a:t> indices:</a:t>
            </a:r>
          </a:p>
          <a:p>
            <a:endParaRPr lang="en-IN" sz="2000" dirty="0"/>
          </a:p>
          <a:p>
            <a:endParaRPr lang="en-US" sz="2000" dirty="0"/>
          </a:p>
        </p:txBody>
      </p:sp>
      <p:pic>
        <p:nvPicPr>
          <p:cNvPr id="19" name="Picture 18">
            <a:extLst>
              <a:ext uri="{FF2B5EF4-FFF2-40B4-BE49-F238E27FC236}">
                <a16:creationId xmlns:a16="http://schemas.microsoft.com/office/drawing/2014/main" id="{60831011-E58D-B418-D521-3F2A7CFAF1DB}"/>
              </a:ext>
            </a:extLst>
          </p:cNvPr>
          <p:cNvPicPr>
            <a:picLocks noChangeAspect="1"/>
          </p:cNvPicPr>
          <p:nvPr/>
        </p:nvPicPr>
        <p:blipFill>
          <a:blip r:embed="rId3"/>
          <a:stretch>
            <a:fillRect/>
          </a:stretch>
        </p:blipFill>
        <p:spPr>
          <a:xfrm>
            <a:off x="6686550" y="4614863"/>
            <a:ext cx="5312569" cy="573346"/>
          </a:xfrm>
          <a:prstGeom prst="rect">
            <a:avLst/>
          </a:prstGeom>
        </p:spPr>
      </p:pic>
      <p:sp>
        <p:nvSpPr>
          <p:cNvPr id="21" name="TextBox 20">
            <a:extLst>
              <a:ext uri="{FF2B5EF4-FFF2-40B4-BE49-F238E27FC236}">
                <a16:creationId xmlns:a16="http://schemas.microsoft.com/office/drawing/2014/main" id="{4B9268B5-5457-3E1B-1D74-EED41DA4265A}"/>
              </a:ext>
            </a:extLst>
          </p:cNvPr>
          <p:cNvSpPr txBox="1"/>
          <p:nvPr/>
        </p:nvSpPr>
        <p:spPr>
          <a:xfrm>
            <a:off x="7035402" y="5764381"/>
            <a:ext cx="4807745" cy="1015663"/>
          </a:xfrm>
          <a:prstGeom prst="rect">
            <a:avLst/>
          </a:prstGeom>
          <a:solidFill>
            <a:schemeClr val="accent1">
              <a:lumMod val="20000"/>
              <a:lumOff val="80000"/>
            </a:schemeClr>
          </a:solidFill>
          <a:ln>
            <a:solidFill>
              <a:schemeClr val="tx1"/>
            </a:solidFill>
          </a:ln>
        </p:spPr>
        <p:txBody>
          <a:bodyPr wrap="square">
            <a:spAutoFit/>
          </a:bodyPr>
          <a:lstStyle/>
          <a:p>
            <a:r>
              <a:rPr lang="en-IN" sz="2000" b="0" i="0" dirty="0">
                <a:effectLst/>
              </a:rPr>
              <a:t>Using the same approach we can calculate the Gini index for C and D attributes.</a:t>
            </a:r>
            <a:endParaRPr lang="en-US" sz="2000" dirty="0"/>
          </a:p>
        </p:txBody>
      </p:sp>
    </p:spTree>
    <p:extLst>
      <p:ext uri="{BB962C8B-B14F-4D97-AF65-F5344CB8AC3E}">
        <p14:creationId xmlns:p14="http://schemas.microsoft.com/office/powerpoint/2010/main" val="34559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9E2AA1-9674-68EA-3BD5-04FEB855F8F8}"/>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7200"/>
              <a:t>DECISION RULES</a:t>
            </a:r>
          </a:p>
        </p:txBody>
      </p:sp>
      <p:sp>
        <p:nvSpPr>
          <p:cNvPr id="15" name="Rectangle: Rounded Corners 1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7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48DBE-638E-1521-EEF5-82E366A1140D}"/>
              </a:ext>
            </a:extLst>
          </p:cNvPr>
          <p:cNvPicPr>
            <a:picLocks noChangeAspect="1"/>
          </p:cNvPicPr>
          <p:nvPr/>
        </p:nvPicPr>
        <p:blipFill>
          <a:blip r:embed="rId2"/>
          <a:stretch>
            <a:fillRect/>
          </a:stretch>
        </p:blipFill>
        <p:spPr>
          <a:xfrm>
            <a:off x="7401813" y="0"/>
            <a:ext cx="4790188" cy="6858000"/>
          </a:xfrm>
          <a:prstGeom prst="rect">
            <a:avLst/>
          </a:prstGeom>
          <a:ln>
            <a:solidFill>
              <a:schemeClr val="tx1"/>
            </a:solidFill>
          </a:ln>
        </p:spPr>
      </p:pic>
      <p:pic>
        <p:nvPicPr>
          <p:cNvPr id="20482" name="Picture 2">
            <a:extLst>
              <a:ext uri="{FF2B5EF4-FFF2-40B4-BE49-F238E27FC236}">
                <a16:creationId xmlns:a16="http://schemas.microsoft.com/office/drawing/2014/main" id="{C69193EB-6B42-1D77-2ABE-99921D103F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04"/>
          <a:stretch/>
        </p:blipFill>
        <p:spPr bwMode="auto">
          <a:xfrm>
            <a:off x="217487" y="1584327"/>
            <a:ext cx="7184325" cy="44799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466B0A-7A0B-1BFA-307C-17C17C3D5B2F}"/>
              </a:ext>
            </a:extLst>
          </p:cNvPr>
          <p:cNvSpPr txBox="1"/>
          <p:nvPr/>
        </p:nvSpPr>
        <p:spPr>
          <a:xfrm>
            <a:off x="660398" y="793749"/>
            <a:ext cx="5568951" cy="400110"/>
          </a:xfrm>
          <a:prstGeom prst="rect">
            <a:avLst/>
          </a:prstGeom>
          <a:solidFill>
            <a:schemeClr val="accent1">
              <a:lumMod val="20000"/>
              <a:lumOff val="80000"/>
            </a:schemeClr>
          </a:solidFill>
          <a:ln>
            <a:solidFill>
              <a:schemeClr val="tx1"/>
            </a:solidFill>
          </a:ln>
        </p:spPr>
        <p:txBody>
          <a:bodyPr wrap="square" rtlCol="0">
            <a:spAutoFit/>
          </a:bodyPr>
          <a:lstStyle/>
          <a:p>
            <a:r>
              <a:rPr lang="en-US" sz="2000" dirty="0"/>
              <a:t>DECISION TREE FOR THE GIVEN DATASET</a:t>
            </a:r>
          </a:p>
        </p:txBody>
      </p:sp>
    </p:spTree>
    <p:extLst>
      <p:ext uri="{BB962C8B-B14F-4D97-AF65-F5344CB8AC3E}">
        <p14:creationId xmlns:p14="http://schemas.microsoft.com/office/powerpoint/2010/main" val="4167334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5234283-7948-1793-192D-C00FFE4DD947}"/>
              </a:ext>
            </a:extLst>
          </p:cNvPr>
          <p:cNvSpPr>
            <a:spLocks noChangeArrowheads="1"/>
          </p:cNvSpPr>
          <p:nvPr/>
        </p:nvSpPr>
        <p:spPr bwMode="auto">
          <a:xfrm>
            <a:off x="838200" y="347941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extBox 6">
            <a:extLst>
              <a:ext uri="{FF2B5EF4-FFF2-40B4-BE49-F238E27FC236}">
                <a16:creationId xmlns:a16="http://schemas.microsoft.com/office/drawing/2014/main" id="{D166E0F9-2065-03B9-69E9-AD2E80265A68}"/>
              </a:ext>
            </a:extLst>
          </p:cNvPr>
          <p:cNvGraphicFramePr/>
          <p:nvPr>
            <p:extLst>
              <p:ext uri="{D42A27DB-BD31-4B8C-83A1-F6EECF244321}">
                <p14:modId xmlns:p14="http://schemas.microsoft.com/office/powerpoint/2010/main" val="2586696083"/>
              </p:ext>
            </p:extLst>
          </p:nvPr>
        </p:nvGraphicFramePr>
        <p:xfrm>
          <a:off x="1243277" y="2215932"/>
          <a:ext cx="8957674" cy="4093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8BE82A30-5DF7-038C-10DF-D28347F0A33B}"/>
              </a:ext>
            </a:extLst>
          </p:cNvPr>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1717624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0E392-FC81-7A16-9723-EF0EE734A0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500" b="1" i="0">
                <a:effectLst/>
              </a:rPr>
              <a:t>STRENGTHS AND WEAKNESSES OF THE DECISION TREE APPROACH</a:t>
            </a:r>
            <a:r>
              <a:rPr lang="en-US" sz="4500" b="0" i="0">
                <a:effectLst/>
              </a:rPr>
              <a:t> </a:t>
            </a:r>
            <a:endParaRPr lang="en-US" sz="4500" dirty="0"/>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434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691C3-5E8C-D492-68DE-EBE6311F5F31}"/>
              </a:ext>
            </a:extLst>
          </p:cNvPr>
          <p:cNvSpPr>
            <a:spLocks noGrp="1"/>
          </p:cNvSpPr>
          <p:nvPr>
            <p:ph idx="1"/>
          </p:nvPr>
        </p:nvSpPr>
        <p:spPr>
          <a:xfrm>
            <a:off x="371475" y="2162176"/>
            <a:ext cx="5114925" cy="4238625"/>
          </a:xfrm>
          <a:solidFill>
            <a:schemeClr val="accent1">
              <a:lumMod val="20000"/>
              <a:lumOff val="80000"/>
            </a:schemeClr>
          </a:solidFill>
          <a:ln>
            <a:solidFill>
              <a:schemeClr val="tx1"/>
            </a:solidFill>
          </a:ln>
        </p:spPr>
        <p:txBody>
          <a:bodyPr>
            <a:noAutofit/>
          </a:bodyPr>
          <a:lstStyle/>
          <a:p>
            <a:pPr marL="0" indent="0" algn="just" fontAlgn="base">
              <a:buNone/>
            </a:pPr>
            <a:r>
              <a:rPr lang="en-IN" sz="2000" b="1" i="0" dirty="0">
                <a:effectLst/>
              </a:rPr>
              <a:t>The strengths of decision tree methods are: </a:t>
            </a:r>
          </a:p>
          <a:p>
            <a:pPr algn="just" fontAlgn="base">
              <a:buFont typeface="Arial" panose="020B0604020202020204" pitchFamily="34" charset="0"/>
              <a:buChar char="•"/>
            </a:pPr>
            <a:r>
              <a:rPr lang="en-IN" sz="2000" b="0" i="0" dirty="0">
                <a:effectLst/>
              </a:rPr>
              <a:t>Decision trees are able to generate understandable rules.</a:t>
            </a:r>
          </a:p>
          <a:p>
            <a:pPr algn="just" fontAlgn="base">
              <a:buFont typeface="Arial" panose="020B0604020202020204" pitchFamily="34" charset="0"/>
              <a:buChar char="•"/>
            </a:pPr>
            <a:r>
              <a:rPr lang="en-IN" sz="2000" b="0" i="0" dirty="0">
                <a:effectLst/>
              </a:rPr>
              <a:t>Decision trees perform classification without requiring much computation.</a:t>
            </a:r>
          </a:p>
          <a:p>
            <a:pPr algn="just" fontAlgn="base">
              <a:buFont typeface="Arial" panose="020B0604020202020204" pitchFamily="34" charset="0"/>
              <a:buChar char="•"/>
            </a:pPr>
            <a:r>
              <a:rPr lang="en-IN" sz="2000" b="0" i="0" dirty="0">
                <a:effectLst/>
              </a:rPr>
              <a:t>Decision trees are able to handle both continuous and categorical variables.</a:t>
            </a:r>
          </a:p>
          <a:p>
            <a:pPr algn="just" fontAlgn="base">
              <a:buFont typeface="Arial" panose="020B0604020202020204" pitchFamily="34" charset="0"/>
              <a:buChar char="•"/>
            </a:pPr>
            <a:r>
              <a:rPr lang="en-IN" sz="2000" b="0" i="0" dirty="0">
                <a:effectLst/>
              </a:rPr>
              <a:t>Decision trees provide a clear indication of which fields are most important for prediction or classification.</a:t>
            </a:r>
          </a:p>
          <a:p>
            <a:pPr algn="just"/>
            <a:endParaRPr lang="en-US" sz="2000" dirty="0"/>
          </a:p>
        </p:txBody>
      </p:sp>
      <p:sp>
        <p:nvSpPr>
          <p:cNvPr id="4" name="Content Placeholder 2">
            <a:extLst>
              <a:ext uri="{FF2B5EF4-FFF2-40B4-BE49-F238E27FC236}">
                <a16:creationId xmlns:a16="http://schemas.microsoft.com/office/drawing/2014/main" id="{EB8489CB-8834-887B-5135-5B34FAC5901B}"/>
              </a:ext>
            </a:extLst>
          </p:cNvPr>
          <p:cNvSpPr txBox="1">
            <a:spLocks/>
          </p:cNvSpPr>
          <p:nvPr/>
        </p:nvSpPr>
        <p:spPr>
          <a:xfrm>
            <a:off x="5743575" y="187261"/>
            <a:ext cx="6286500" cy="6213540"/>
          </a:xfrm>
          <a:prstGeom prst="rect">
            <a:avLst/>
          </a:prstGeom>
          <a:solidFill>
            <a:schemeClr val="accent1">
              <a:lumMod val="20000"/>
              <a:lumOff val="8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Font typeface="Arial" panose="020B0604020202020204" pitchFamily="34" charset="0"/>
              <a:buNone/>
            </a:pPr>
            <a:r>
              <a:rPr lang="en-IN" sz="2000" b="1" dirty="0"/>
              <a:t>The weaknesses of decision tree methods : </a:t>
            </a:r>
          </a:p>
          <a:p>
            <a:pPr algn="just" fontAlgn="base"/>
            <a:r>
              <a:rPr lang="en-IN" sz="2000" dirty="0"/>
              <a:t>Decision trees are less appropriate for estimation tasks where the goal is to predict the value of a continuous attribute.</a:t>
            </a:r>
          </a:p>
          <a:p>
            <a:pPr algn="just" fontAlgn="base"/>
            <a:r>
              <a:rPr lang="en-IN" sz="2000" dirty="0"/>
              <a:t>Decision trees are prone to errors in classification problems with many classes and a relatively small number of training examples.</a:t>
            </a:r>
          </a:p>
          <a:p>
            <a:pPr algn="just" fontAlgn="base"/>
            <a:r>
              <a:rPr lang="en-IN" sz="2000" dirty="0"/>
              <a:t>Decision tree can be computationally expensive to train. The process of growing a decision tree is computationally expensive. At each node, each candidate splitting field must be sorted before its best split can be found. In some algorithms, combinations of fields are used and a search must be made for optimal combining weights. Pruning algorithms can also be expensive since many candidate sub-trees must be formed and compared.</a:t>
            </a:r>
          </a:p>
        </p:txBody>
      </p:sp>
    </p:spTree>
    <p:extLst>
      <p:ext uri="{BB962C8B-B14F-4D97-AF65-F5344CB8AC3E}">
        <p14:creationId xmlns:p14="http://schemas.microsoft.com/office/powerpoint/2010/main" val="2610406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0E392-FC81-7A16-9723-EF0EE734A0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500" b="1" i="0" dirty="0">
                <a:effectLst/>
              </a:rPr>
              <a:t>ID3</a:t>
            </a:r>
            <a:endParaRPr lang="en-US" sz="4500" dirty="0"/>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014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D590-32A5-9C0E-C95A-948A85B57E96}"/>
              </a:ext>
            </a:extLst>
          </p:cNvPr>
          <p:cNvSpPr>
            <a:spLocks noGrp="1"/>
          </p:cNvSpPr>
          <p:nvPr>
            <p:ph type="title"/>
          </p:nvPr>
        </p:nvSpPr>
        <p:spPr/>
        <p:txBody>
          <a:bodyPr/>
          <a:lstStyle/>
          <a:p>
            <a:r>
              <a:rPr lang="en-IN" b="1" i="0" dirty="0">
                <a:effectLst/>
              </a:rPr>
              <a:t>ITERATIVE DICHOTOMISER 3 (ID3)</a:t>
            </a:r>
            <a:endParaRPr lang="en-US" dirty="0"/>
          </a:p>
        </p:txBody>
      </p:sp>
      <p:sp>
        <p:nvSpPr>
          <p:cNvPr id="3" name="Content Placeholder 2">
            <a:extLst>
              <a:ext uri="{FF2B5EF4-FFF2-40B4-BE49-F238E27FC236}">
                <a16:creationId xmlns:a16="http://schemas.microsoft.com/office/drawing/2014/main" id="{646FE536-5583-F0C1-C97B-1170BB00D9C6}"/>
              </a:ext>
            </a:extLst>
          </p:cNvPr>
          <p:cNvSpPr>
            <a:spLocks noGrp="1"/>
          </p:cNvSpPr>
          <p:nvPr>
            <p:ph idx="1"/>
          </p:nvPr>
        </p:nvSpPr>
        <p:spPr>
          <a:xfrm>
            <a:off x="1115568" y="2248930"/>
            <a:ext cx="10168128" cy="3923270"/>
          </a:xfrm>
          <a:solidFill>
            <a:schemeClr val="accent1">
              <a:lumMod val="20000"/>
              <a:lumOff val="80000"/>
            </a:schemeClr>
          </a:solidFill>
          <a:ln>
            <a:solidFill>
              <a:schemeClr val="tx1"/>
            </a:solidFill>
          </a:ln>
        </p:spPr>
        <p:txBody>
          <a:bodyPr>
            <a:normAutofit lnSpcReduction="10000"/>
          </a:bodyPr>
          <a:lstStyle/>
          <a:p>
            <a:pPr algn="just"/>
            <a:r>
              <a:rPr lang="en-IN" sz="2000" b="1" i="0" dirty="0">
                <a:effectLst/>
              </a:rPr>
              <a:t>ID3 algorithm</a:t>
            </a:r>
            <a:r>
              <a:rPr lang="en-IN" sz="2000" b="0" i="0" dirty="0">
                <a:effectLst/>
              </a:rPr>
              <a:t>, stands for </a:t>
            </a:r>
            <a:r>
              <a:rPr lang="en-IN" sz="2000" b="1" i="0" dirty="0">
                <a:effectLst/>
              </a:rPr>
              <a:t>Iterative </a:t>
            </a:r>
            <a:r>
              <a:rPr lang="en-IN" sz="2000" b="1" i="0" dirty="0" err="1">
                <a:effectLst/>
              </a:rPr>
              <a:t>Dichotomiser</a:t>
            </a:r>
            <a:r>
              <a:rPr lang="en-IN" sz="2000" b="1" i="0" dirty="0">
                <a:effectLst/>
              </a:rPr>
              <a:t> 3</a:t>
            </a:r>
            <a:r>
              <a:rPr lang="en-IN" sz="2000" b="0" i="0" dirty="0">
                <a:effectLst/>
              </a:rPr>
              <a:t>, is a </a:t>
            </a:r>
            <a:r>
              <a:rPr lang="en-IN" sz="2000" b="1" i="0" dirty="0">
                <a:effectLst/>
              </a:rPr>
              <a:t>classification algorithm</a:t>
            </a:r>
            <a:r>
              <a:rPr lang="en-IN" sz="2000" b="0" i="0" dirty="0">
                <a:effectLst/>
              </a:rPr>
              <a:t> that follows a </a:t>
            </a:r>
            <a:r>
              <a:rPr lang="en-IN" sz="2000" b="1" i="0" dirty="0">
                <a:effectLst/>
              </a:rPr>
              <a:t>greedy approach</a:t>
            </a:r>
            <a:r>
              <a:rPr lang="en-IN" sz="2000" b="0" i="0" dirty="0">
                <a:effectLst/>
              </a:rPr>
              <a:t> of </a:t>
            </a:r>
            <a:r>
              <a:rPr lang="en-IN" sz="2000" b="1" i="0" dirty="0">
                <a:effectLst/>
              </a:rPr>
              <a:t>building a decision tree</a:t>
            </a:r>
            <a:r>
              <a:rPr lang="en-IN" sz="2000" b="0" i="0" dirty="0">
                <a:effectLst/>
              </a:rPr>
              <a:t> by selecting a best attribute that yields </a:t>
            </a:r>
            <a:r>
              <a:rPr lang="en-IN" sz="2000" b="1" i="0" dirty="0">
                <a:effectLst/>
              </a:rPr>
              <a:t>maximum Information Gain (IG) or minimum Entropy (H)</a:t>
            </a:r>
            <a:r>
              <a:rPr lang="en-IN" sz="2000" b="0" i="0" dirty="0">
                <a:effectLst/>
              </a:rPr>
              <a:t>.</a:t>
            </a:r>
          </a:p>
          <a:p>
            <a:pPr algn="just"/>
            <a:endParaRPr lang="en-IN" sz="2000" b="0" i="0" dirty="0">
              <a:effectLst/>
            </a:endParaRPr>
          </a:p>
          <a:p>
            <a:pPr algn="just"/>
            <a:r>
              <a:rPr lang="en-IN" sz="2000" b="0" i="0" dirty="0">
                <a:effectLst/>
              </a:rPr>
              <a:t>ID3 algorithm uses Information Gain to decide which attribute is to be used to classify the current subset of the data. </a:t>
            </a:r>
          </a:p>
          <a:p>
            <a:pPr algn="just"/>
            <a:endParaRPr lang="en-IN" sz="2000" b="0" i="0" dirty="0">
              <a:effectLst/>
            </a:endParaRPr>
          </a:p>
          <a:p>
            <a:pPr algn="just"/>
            <a:r>
              <a:rPr lang="en-IN" sz="2000" b="0" i="0" dirty="0">
                <a:effectLst/>
              </a:rPr>
              <a:t>For each level of the tree, information gain is calculated for the remaining data recursively.</a:t>
            </a:r>
          </a:p>
        </p:txBody>
      </p:sp>
    </p:spTree>
    <p:extLst>
      <p:ext uri="{BB962C8B-B14F-4D97-AF65-F5344CB8AC3E}">
        <p14:creationId xmlns:p14="http://schemas.microsoft.com/office/powerpoint/2010/main" val="1091833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92BFAF-AA8D-1928-CEF4-550691FC7C72}"/>
              </a:ext>
            </a:extLst>
          </p:cNvPr>
          <p:cNvSpPr>
            <a:spLocks noGrp="1"/>
          </p:cNvSpPr>
          <p:nvPr>
            <p:ph idx="1"/>
          </p:nvPr>
        </p:nvSpPr>
        <p:spPr>
          <a:xfrm>
            <a:off x="1115568" y="691376"/>
            <a:ext cx="10168128" cy="5480824"/>
          </a:xfrm>
          <a:solidFill>
            <a:schemeClr val="accent1">
              <a:lumMod val="20000"/>
              <a:lumOff val="80000"/>
            </a:schemeClr>
          </a:solidFill>
          <a:ln>
            <a:solidFill>
              <a:schemeClr val="tx1"/>
            </a:solidFill>
          </a:ln>
        </p:spPr>
        <p:txBody>
          <a:bodyPr>
            <a:normAutofit/>
          </a:bodyPr>
          <a:lstStyle/>
          <a:p>
            <a:pPr algn="just"/>
            <a:r>
              <a:rPr lang="en-IN" sz="2000" b="0" i="0" dirty="0">
                <a:effectLst/>
              </a:rPr>
              <a:t>Here we will see the </a:t>
            </a:r>
            <a:r>
              <a:rPr lang="en-IN" sz="2000" b="1" i="0" dirty="0">
                <a:effectLst/>
              </a:rPr>
              <a:t>ID3 algorithm to build a decision tree based on a weather data</a:t>
            </a:r>
            <a:r>
              <a:rPr lang="en-IN" sz="2000" b="0" i="0" dirty="0">
                <a:effectLst/>
              </a:rPr>
              <a:t> and illustrate how we can use this procedure to make a decision on an action (like whether to play outside) based on the current data using the previously collected data.</a:t>
            </a:r>
          </a:p>
          <a:p>
            <a:pPr algn="just"/>
            <a:endParaRPr lang="en-IN" sz="2000" b="0" i="0" dirty="0">
              <a:effectLst/>
            </a:endParaRPr>
          </a:p>
          <a:p>
            <a:pPr marL="0" indent="0" algn="just" fontAlgn="base">
              <a:buNone/>
            </a:pPr>
            <a:r>
              <a:rPr lang="en-IN" sz="2000" b="0" i="0" dirty="0">
                <a:effectLst/>
              </a:rPr>
              <a:t>The </a:t>
            </a:r>
            <a:r>
              <a:rPr lang="en-IN" sz="2000" b="1" i="0" dirty="0">
                <a:effectLst/>
              </a:rPr>
              <a:t>steps in ID3 algorithm</a:t>
            </a:r>
            <a:r>
              <a:rPr lang="en-IN" sz="2000" b="0" i="0" dirty="0">
                <a:effectLst/>
              </a:rPr>
              <a:t> are as follows:</a:t>
            </a:r>
          </a:p>
          <a:p>
            <a:pPr algn="just" fontAlgn="base">
              <a:buFont typeface="+mj-lt"/>
              <a:buAutoNum type="arabicPeriod"/>
            </a:pPr>
            <a:r>
              <a:rPr lang="en-IN" sz="2000" b="0" i="0" dirty="0">
                <a:effectLst/>
              </a:rPr>
              <a:t>Calculate entropy for dataset.</a:t>
            </a:r>
          </a:p>
          <a:p>
            <a:pPr fontAlgn="base">
              <a:buFont typeface="+mj-lt"/>
              <a:buAutoNum type="arabicPeriod"/>
            </a:pPr>
            <a:r>
              <a:rPr lang="en-IN" sz="2000" b="0" i="0" dirty="0">
                <a:effectLst/>
              </a:rPr>
              <a:t>For each attribute/feature.</a:t>
            </a:r>
            <a:br>
              <a:rPr lang="en-IN" sz="2000" b="0" i="0" dirty="0">
                <a:effectLst/>
              </a:rPr>
            </a:br>
            <a:r>
              <a:rPr lang="en-IN" sz="2000" b="0" i="0" dirty="0">
                <a:effectLst/>
              </a:rPr>
              <a:t>2.1. Calculate entropy for all its categorical values.</a:t>
            </a:r>
            <a:br>
              <a:rPr lang="en-IN" sz="2000" b="0" i="0" dirty="0">
                <a:effectLst/>
              </a:rPr>
            </a:br>
            <a:r>
              <a:rPr lang="en-IN" sz="2000" b="0" i="0" dirty="0">
                <a:effectLst/>
              </a:rPr>
              <a:t>2.2. Calculate information gain for the feature.</a:t>
            </a:r>
          </a:p>
          <a:p>
            <a:pPr algn="just" fontAlgn="base">
              <a:buFont typeface="+mj-lt"/>
              <a:buAutoNum type="arabicPeriod"/>
            </a:pPr>
            <a:r>
              <a:rPr lang="en-IN" sz="2000" b="0" i="0" dirty="0">
                <a:effectLst/>
              </a:rPr>
              <a:t>Find the feature with maximum information gain.</a:t>
            </a:r>
          </a:p>
          <a:p>
            <a:pPr algn="just" fontAlgn="base">
              <a:buFont typeface="+mj-lt"/>
              <a:buAutoNum type="arabicPeriod"/>
            </a:pPr>
            <a:r>
              <a:rPr lang="en-IN" sz="2000" b="0" i="0" dirty="0">
                <a:effectLst/>
              </a:rPr>
              <a:t>Repeat it until we get the desired tree.</a:t>
            </a:r>
          </a:p>
          <a:p>
            <a:pPr algn="just"/>
            <a:endParaRPr lang="en-IN" sz="2000" b="0" i="0" dirty="0">
              <a:effectLst/>
            </a:endParaRPr>
          </a:p>
          <a:p>
            <a:pPr algn="just"/>
            <a:endParaRPr lang="en-US" sz="2000" dirty="0"/>
          </a:p>
        </p:txBody>
      </p:sp>
    </p:spTree>
    <p:extLst>
      <p:ext uri="{BB962C8B-B14F-4D97-AF65-F5344CB8AC3E}">
        <p14:creationId xmlns:p14="http://schemas.microsoft.com/office/powerpoint/2010/main" val="83924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set">
            <a:extLst>
              <a:ext uri="{FF2B5EF4-FFF2-40B4-BE49-F238E27FC236}">
                <a16:creationId xmlns:a16="http://schemas.microsoft.com/office/drawing/2014/main" id="{BC258A62-16DF-71D4-5883-5FF060BB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96" y="126657"/>
            <a:ext cx="5948804" cy="66046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5407F8-5513-8B00-3A77-EEAB2DF41872}"/>
              </a:ext>
            </a:extLst>
          </p:cNvPr>
          <p:cNvSpPr txBox="1"/>
          <p:nvPr/>
        </p:nvSpPr>
        <p:spPr>
          <a:xfrm>
            <a:off x="144966" y="1665525"/>
            <a:ext cx="5948804" cy="2554545"/>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0" i="0" dirty="0">
                <a:effectLst/>
              </a:rPr>
              <a:t>Here, dataset is of binary classes(yes and no), where 9 out of 14 are "yes" and 5 out of 14 are "no".</a:t>
            </a:r>
          </a:p>
          <a:p>
            <a:pPr algn="l" fontAlgn="base"/>
            <a:r>
              <a:rPr lang="en-IN" sz="2000" b="0" i="0" dirty="0">
                <a:effectLst/>
              </a:rPr>
              <a:t>Complete entropy of dataset is:</a:t>
            </a:r>
          </a:p>
          <a:p>
            <a:pPr algn="l" fontAlgn="base"/>
            <a:endParaRPr lang="en-IN" sz="2000" b="0" i="0" dirty="0">
              <a:effectLst/>
            </a:endParaRPr>
          </a:p>
          <a:p>
            <a:r>
              <a:rPr lang="en-IN" sz="2000" dirty="0"/>
              <a:t>H(S) = - p(</a:t>
            </a:r>
            <a:r>
              <a:rPr lang="en-IN" sz="2000" dirty="0">
                <a:effectLst/>
              </a:rPr>
              <a:t>yes</a:t>
            </a:r>
            <a:r>
              <a:rPr lang="en-IN" sz="2000" dirty="0"/>
              <a:t>) * log2(p(</a:t>
            </a:r>
            <a:r>
              <a:rPr lang="en-IN" sz="2000" dirty="0">
                <a:effectLst/>
              </a:rPr>
              <a:t>yes</a:t>
            </a:r>
            <a:r>
              <a:rPr lang="en-IN" sz="2000" dirty="0"/>
              <a:t>)) - p(</a:t>
            </a:r>
            <a:r>
              <a:rPr lang="en-IN" sz="2000" dirty="0">
                <a:effectLst/>
              </a:rPr>
              <a:t>no</a:t>
            </a:r>
            <a:r>
              <a:rPr lang="en-IN" sz="2000" dirty="0"/>
              <a:t>) * log2(p(</a:t>
            </a:r>
            <a:r>
              <a:rPr lang="en-IN" sz="2000" dirty="0">
                <a:effectLst/>
              </a:rPr>
              <a:t>no</a:t>
            </a:r>
            <a:r>
              <a:rPr lang="en-IN" sz="2000" dirty="0"/>
              <a:t>)) </a:t>
            </a:r>
          </a:p>
          <a:p>
            <a:r>
              <a:rPr lang="en-IN" sz="2000" dirty="0"/>
              <a:t>         = - (</a:t>
            </a:r>
            <a:r>
              <a:rPr lang="en-IN" sz="2000" dirty="0">
                <a:effectLst/>
              </a:rPr>
              <a:t>9</a:t>
            </a:r>
            <a:r>
              <a:rPr lang="en-IN" sz="2000" dirty="0"/>
              <a:t>/</a:t>
            </a:r>
            <a:r>
              <a:rPr lang="en-IN" sz="2000" dirty="0">
                <a:effectLst/>
              </a:rPr>
              <a:t>14</a:t>
            </a:r>
            <a:r>
              <a:rPr lang="en-IN" sz="2000" dirty="0"/>
              <a:t>) * log2(</a:t>
            </a:r>
            <a:r>
              <a:rPr lang="en-IN" sz="2000" dirty="0">
                <a:effectLst/>
              </a:rPr>
              <a:t>9</a:t>
            </a:r>
            <a:r>
              <a:rPr lang="en-IN" sz="2000" dirty="0"/>
              <a:t>/</a:t>
            </a:r>
            <a:r>
              <a:rPr lang="en-IN" sz="2000" dirty="0">
                <a:effectLst/>
              </a:rPr>
              <a:t>14</a:t>
            </a:r>
            <a:r>
              <a:rPr lang="en-IN" sz="2000" dirty="0"/>
              <a:t>) - (</a:t>
            </a:r>
            <a:r>
              <a:rPr lang="en-IN" sz="2000" dirty="0">
                <a:effectLst/>
              </a:rPr>
              <a:t>5</a:t>
            </a:r>
            <a:r>
              <a:rPr lang="en-IN" sz="2000" dirty="0"/>
              <a:t>/</a:t>
            </a:r>
            <a:r>
              <a:rPr lang="en-IN" sz="2000" dirty="0">
                <a:effectLst/>
              </a:rPr>
              <a:t>14</a:t>
            </a:r>
            <a:r>
              <a:rPr lang="en-IN" sz="2000" dirty="0"/>
              <a:t>) * log2(</a:t>
            </a:r>
            <a:r>
              <a:rPr lang="en-IN" sz="2000" dirty="0">
                <a:effectLst/>
              </a:rPr>
              <a:t>5</a:t>
            </a:r>
            <a:r>
              <a:rPr lang="en-IN" sz="2000" dirty="0"/>
              <a:t>/</a:t>
            </a:r>
            <a:r>
              <a:rPr lang="en-IN" sz="2000" dirty="0">
                <a:effectLst/>
              </a:rPr>
              <a:t>14</a:t>
            </a:r>
            <a:r>
              <a:rPr lang="en-IN" sz="2000" dirty="0"/>
              <a:t>) </a:t>
            </a:r>
          </a:p>
          <a:p>
            <a:r>
              <a:rPr lang="en-IN" sz="2000" dirty="0"/>
              <a:t>         = - (</a:t>
            </a:r>
            <a:r>
              <a:rPr lang="en-IN" sz="2000" dirty="0">
                <a:effectLst/>
              </a:rPr>
              <a:t>-0.41</a:t>
            </a:r>
            <a:r>
              <a:rPr lang="en-IN" sz="2000" dirty="0"/>
              <a:t>) - (</a:t>
            </a:r>
            <a:r>
              <a:rPr lang="en-IN" sz="2000" dirty="0">
                <a:effectLst/>
              </a:rPr>
              <a:t>-0.53</a:t>
            </a:r>
            <a:r>
              <a:rPr lang="en-IN" sz="2000" dirty="0"/>
              <a:t>) = </a:t>
            </a:r>
            <a:r>
              <a:rPr lang="en-IN" sz="2000" dirty="0">
                <a:effectLst/>
              </a:rPr>
              <a:t>0.94</a:t>
            </a:r>
            <a:endParaRPr lang="en-US" sz="2000" dirty="0"/>
          </a:p>
        </p:txBody>
      </p:sp>
    </p:spTree>
    <p:extLst>
      <p:ext uri="{BB962C8B-B14F-4D97-AF65-F5344CB8AC3E}">
        <p14:creationId xmlns:p14="http://schemas.microsoft.com/office/powerpoint/2010/main" val="1110487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set">
            <a:extLst>
              <a:ext uri="{FF2B5EF4-FFF2-40B4-BE49-F238E27FC236}">
                <a16:creationId xmlns:a16="http://schemas.microsoft.com/office/drawing/2014/main" id="{BC258A62-16DF-71D4-5883-5FF060BBF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766" y="126657"/>
            <a:ext cx="5499038" cy="66046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AC058A-DD94-7E3A-F12D-F632C53A4BF4}"/>
              </a:ext>
            </a:extLst>
          </p:cNvPr>
          <p:cNvSpPr txBox="1"/>
          <p:nvPr/>
        </p:nvSpPr>
        <p:spPr>
          <a:xfrm>
            <a:off x="147196" y="175702"/>
            <a:ext cx="6275906" cy="6555641"/>
          </a:xfrm>
          <a:prstGeom prst="rect">
            <a:avLst/>
          </a:prstGeom>
          <a:solidFill>
            <a:schemeClr val="accent1">
              <a:lumMod val="20000"/>
              <a:lumOff val="80000"/>
            </a:schemeClr>
          </a:solidFill>
          <a:ln>
            <a:solidFill>
              <a:schemeClr val="tx1"/>
            </a:solidFill>
          </a:ln>
        </p:spPr>
        <p:txBody>
          <a:bodyPr wrap="square">
            <a:spAutoFit/>
          </a:bodyPr>
          <a:lstStyle/>
          <a:p>
            <a:pPr fontAlgn="base"/>
            <a:r>
              <a:rPr lang="en-IN" sz="2000" b="1" i="0" dirty="0">
                <a:solidFill>
                  <a:srgbClr val="090A0B"/>
                </a:solidFill>
                <a:effectLst/>
              </a:rPr>
              <a:t>First Attribute – Outlook</a:t>
            </a:r>
          </a:p>
          <a:p>
            <a:pPr fontAlgn="base"/>
            <a:endParaRPr lang="en-IN" sz="2000" b="1" i="0" dirty="0">
              <a:solidFill>
                <a:srgbClr val="090A0B"/>
              </a:solidFill>
              <a:effectLst/>
            </a:endParaRPr>
          </a:p>
          <a:p>
            <a:r>
              <a:rPr lang="en-IN" sz="2000" dirty="0"/>
              <a:t>Categorical values - sunny, </a:t>
            </a:r>
            <a:r>
              <a:rPr lang="en-IN" sz="2000" dirty="0">
                <a:effectLst/>
              </a:rPr>
              <a:t>overcast and rain H(Outlook=sunny) </a:t>
            </a:r>
            <a:r>
              <a:rPr lang="en-IN" sz="2000" dirty="0"/>
              <a:t>= -(</a:t>
            </a:r>
            <a:r>
              <a:rPr lang="en-IN" sz="2000" dirty="0">
                <a:effectLst/>
              </a:rPr>
              <a:t>2</a:t>
            </a:r>
            <a:r>
              <a:rPr lang="en-IN" sz="2000" dirty="0"/>
              <a:t>/</a:t>
            </a:r>
            <a:r>
              <a:rPr lang="en-IN" sz="2000" dirty="0">
                <a:effectLst/>
              </a:rPr>
              <a:t>5</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5</a:t>
            </a:r>
            <a:r>
              <a:rPr lang="en-IN" sz="2000" dirty="0"/>
              <a:t>) -(</a:t>
            </a:r>
            <a:r>
              <a:rPr lang="en-IN" sz="2000" dirty="0">
                <a:effectLst/>
              </a:rPr>
              <a:t>3</a:t>
            </a:r>
            <a:r>
              <a:rPr lang="en-IN" sz="2000" dirty="0"/>
              <a:t>/</a:t>
            </a:r>
            <a:r>
              <a:rPr lang="en-IN" sz="2000" dirty="0">
                <a:effectLst/>
              </a:rPr>
              <a:t>5</a:t>
            </a:r>
            <a:r>
              <a:rPr lang="en-IN" sz="2000" dirty="0"/>
              <a:t>)*</a:t>
            </a:r>
            <a:r>
              <a:rPr lang="en-IN" sz="2000" dirty="0">
                <a:effectLst/>
              </a:rPr>
              <a:t>log</a:t>
            </a:r>
            <a:r>
              <a:rPr lang="en-IN" sz="2000" dirty="0"/>
              <a:t>(</a:t>
            </a:r>
            <a:r>
              <a:rPr lang="en-IN" sz="2000" dirty="0">
                <a:effectLst/>
              </a:rPr>
              <a:t>3</a:t>
            </a:r>
            <a:r>
              <a:rPr lang="en-IN" sz="2000" dirty="0"/>
              <a:t>/</a:t>
            </a:r>
            <a:r>
              <a:rPr lang="en-IN" sz="2000" dirty="0">
                <a:effectLst/>
              </a:rPr>
              <a:t>5</a:t>
            </a:r>
            <a:r>
              <a:rPr lang="en-IN" sz="2000" dirty="0"/>
              <a:t>) </a:t>
            </a:r>
          </a:p>
          <a:p>
            <a:r>
              <a:rPr lang="en-IN" sz="2000" dirty="0"/>
              <a:t>=</a:t>
            </a:r>
            <a:r>
              <a:rPr lang="en-IN" sz="2000" dirty="0">
                <a:effectLst/>
              </a:rPr>
              <a:t>0.971</a:t>
            </a:r>
          </a:p>
          <a:p>
            <a:r>
              <a:rPr lang="en-IN" sz="2000" dirty="0"/>
              <a:t> </a:t>
            </a:r>
          </a:p>
          <a:p>
            <a:r>
              <a:rPr lang="en-IN" sz="2000" dirty="0"/>
              <a:t>H(Outlook=rain) = -(</a:t>
            </a:r>
            <a:r>
              <a:rPr lang="en-IN" sz="2000" dirty="0">
                <a:effectLst/>
              </a:rPr>
              <a:t>3</a:t>
            </a:r>
            <a:r>
              <a:rPr lang="en-IN" sz="2000" dirty="0"/>
              <a:t>/</a:t>
            </a:r>
            <a:r>
              <a:rPr lang="en-IN" sz="2000" dirty="0">
                <a:effectLst/>
              </a:rPr>
              <a:t>5</a:t>
            </a:r>
            <a:r>
              <a:rPr lang="en-IN" sz="2000" dirty="0"/>
              <a:t>)*</a:t>
            </a:r>
            <a:r>
              <a:rPr lang="en-IN" sz="2000" dirty="0">
                <a:effectLst/>
              </a:rPr>
              <a:t>log</a:t>
            </a:r>
            <a:r>
              <a:rPr lang="en-IN" sz="2000" dirty="0"/>
              <a:t>(</a:t>
            </a:r>
            <a:r>
              <a:rPr lang="en-IN" sz="2000" dirty="0">
                <a:effectLst/>
              </a:rPr>
              <a:t>3</a:t>
            </a:r>
            <a:r>
              <a:rPr lang="en-IN" sz="2000" dirty="0"/>
              <a:t>/</a:t>
            </a:r>
            <a:r>
              <a:rPr lang="en-IN" sz="2000" dirty="0">
                <a:effectLst/>
              </a:rPr>
              <a:t>5</a:t>
            </a:r>
            <a:r>
              <a:rPr lang="en-IN" sz="2000" dirty="0"/>
              <a:t>)-(</a:t>
            </a:r>
            <a:r>
              <a:rPr lang="en-IN" sz="2000" dirty="0">
                <a:effectLst/>
              </a:rPr>
              <a:t>2</a:t>
            </a:r>
            <a:r>
              <a:rPr lang="en-IN" sz="2000" dirty="0"/>
              <a:t>/</a:t>
            </a:r>
            <a:r>
              <a:rPr lang="en-IN" sz="2000" dirty="0">
                <a:effectLst/>
              </a:rPr>
              <a:t>5</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5</a:t>
            </a:r>
            <a:r>
              <a:rPr lang="en-IN" sz="2000" dirty="0"/>
              <a:t>) =</a:t>
            </a:r>
            <a:r>
              <a:rPr lang="en-IN" sz="2000" dirty="0">
                <a:effectLst/>
              </a:rPr>
              <a:t>0.971</a:t>
            </a:r>
            <a:r>
              <a:rPr lang="en-IN" sz="2000" dirty="0"/>
              <a:t> </a:t>
            </a:r>
          </a:p>
          <a:p>
            <a:endParaRPr lang="en-IN" sz="2000" dirty="0"/>
          </a:p>
          <a:p>
            <a:r>
              <a:rPr lang="en-IN" sz="2000" dirty="0"/>
              <a:t>H(Outlook=overcast) = -(</a:t>
            </a:r>
            <a:r>
              <a:rPr lang="en-IN" sz="2000" dirty="0">
                <a:effectLst/>
              </a:rPr>
              <a:t>4</a:t>
            </a:r>
            <a:r>
              <a:rPr lang="en-IN" sz="2000" dirty="0"/>
              <a:t>/</a:t>
            </a:r>
            <a:r>
              <a:rPr lang="en-IN" sz="2000" dirty="0">
                <a:effectLst/>
              </a:rPr>
              <a:t>4</a:t>
            </a:r>
            <a:r>
              <a:rPr lang="en-IN" sz="2000" dirty="0"/>
              <a:t>)*</a:t>
            </a:r>
            <a:r>
              <a:rPr lang="en-IN" sz="2000" dirty="0">
                <a:effectLst/>
              </a:rPr>
              <a:t>log</a:t>
            </a:r>
            <a:r>
              <a:rPr lang="en-IN" sz="2000" dirty="0"/>
              <a:t>(</a:t>
            </a:r>
            <a:r>
              <a:rPr lang="en-IN" sz="2000" dirty="0">
                <a:effectLst/>
              </a:rPr>
              <a:t>4</a:t>
            </a:r>
            <a:r>
              <a:rPr lang="en-IN" sz="2000" dirty="0"/>
              <a:t>/</a:t>
            </a:r>
            <a:r>
              <a:rPr lang="en-IN" sz="2000" dirty="0">
                <a:effectLst/>
              </a:rPr>
              <a:t>4</a:t>
            </a:r>
            <a:r>
              <a:rPr lang="en-IN" sz="2000" dirty="0"/>
              <a:t>)</a:t>
            </a:r>
            <a:r>
              <a:rPr lang="en-IN" sz="2000" dirty="0">
                <a:effectLst/>
              </a:rPr>
              <a:t>-0</a:t>
            </a:r>
            <a:r>
              <a:rPr lang="en-IN" sz="2000" dirty="0"/>
              <a:t> = </a:t>
            </a:r>
            <a:r>
              <a:rPr lang="en-IN" sz="2000" dirty="0">
                <a:effectLst/>
              </a:rPr>
              <a:t>0</a:t>
            </a:r>
            <a:r>
              <a:rPr lang="en-IN" sz="2000" dirty="0"/>
              <a:t> </a:t>
            </a:r>
          </a:p>
          <a:p>
            <a:endParaRPr lang="en-IN" sz="2000" dirty="0"/>
          </a:p>
          <a:p>
            <a:r>
              <a:rPr lang="en-IN" sz="2000" b="1" dirty="0"/>
              <a:t>Average Entropy Information </a:t>
            </a:r>
            <a:r>
              <a:rPr lang="en-IN" sz="2000" b="1" dirty="0">
                <a:effectLst/>
              </a:rPr>
              <a:t>for</a:t>
            </a:r>
            <a:r>
              <a:rPr lang="en-IN" sz="2000" b="1" dirty="0"/>
              <a:t> Outlook </a:t>
            </a:r>
            <a:r>
              <a:rPr lang="en-IN" sz="2000" dirty="0"/>
              <a:t>– </a:t>
            </a:r>
          </a:p>
          <a:p>
            <a:endParaRPr lang="en-IN" sz="2000" dirty="0"/>
          </a:p>
          <a:p>
            <a:r>
              <a:rPr lang="en-IN" sz="2000" dirty="0"/>
              <a:t>I(Outlook) = p(sunny) * H(Outlook=sunny) + p(rain) * H(Outlook=rain) + p(overcast) * H(Outlook=overcast) </a:t>
            </a:r>
          </a:p>
          <a:p>
            <a:endParaRPr lang="en-IN" sz="2000" dirty="0"/>
          </a:p>
          <a:p>
            <a:r>
              <a:rPr lang="en-IN" sz="2000" dirty="0"/>
              <a:t>= (</a:t>
            </a:r>
            <a:r>
              <a:rPr lang="en-IN" sz="2000" dirty="0">
                <a:effectLst/>
              </a:rPr>
              <a:t>5</a:t>
            </a:r>
            <a:r>
              <a:rPr lang="en-IN" sz="2000" dirty="0"/>
              <a:t>/</a:t>
            </a:r>
            <a:r>
              <a:rPr lang="en-IN" sz="2000" dirty="0">
                <a:effectLst/>
              </a:rPr>
              <a:t>14</a:t>
            </a:r>
            <a:r>
              <a:rPr lang="en-IN" sz="2000" dirty="0"/>
              <a:t>)*</a:t>
            </a:r>
            <a:r>
              <a:rPr lang="en-IN" sz="2000" dirty="0">
                <a:effectLst/>
              </a:rPr>
              <a:t>0.971</a:t>
            </a:r>
            <a:r>
              <a:rPr lang="en-IN" sz="2000" dirty="0"/>
              <a:t> + (</a:t>
            </a:r>
            <a:r>
              <a:rPr lang="en-IN" sz="2000" dirty="0">
                <a:effectLst/>
              </a:rPr>
              <a:t>5</a:t>
            </a:r>
            <a:r>
              <a:rPr lang="en-IN" sz="2000" dirty="0"/>
              <a:t>/</a:t>
            </a:r>
            <a:r>
              <a:rPr lang="en-IN" sz="2000" dirty="0">
                <a:effectLst/>
              </a:rPr>
              <a:t>14</a:t>
            </a:r>
            <a:r>
              <a:rPr lang="en-IN" sz="2000" dirty="0"/>
              <a:t>)*</a:t>
            </a:r>
            <a:r>
              <a:rPr lang="en-IN" sz="2000" dirty="0">
                <a:effectLst/>
              </a:rPr>
              <a:t>0.971</a:t>
            </a:r>
            <a:r>
              <a:rPr lang="en-IN" sz="2000" dirty="0"/>
              <a:t> + (</a:t>
            </a:r>
            <a:r>
              <a:rPr lang="en-IN" sz="2000" dirty="0">
                <a:effectLst/>
              </a:rPr>
              <a:t>4</a:t>
            </a:r>
            <a:r>
              <a:rPr lang="en-IN" sz="2000" dirty="0"/>
              <a:t>/</a:t>
            </a:r>
            <a:r>
              <a:rPr lang="en-IN" sz="2000" dirty="0">
                <a:effectLst/>
              </a:rPr>
              <a:t>14</a:t>
            </a:r>
            <a:r>
              <a:rPr lang="en-IN" sz="2000" dirty="0"/>
              <a:t>)*</a:t>
            </a:r>
            <a:r>
              <a:rPr lang="en-IN" sz="2000" dirty="0">
                <a:effectLst/>
              </a:rPr>
              <a:t>0</a:t>
            </a:r>
            <a:r>
              <a:rPr lang="en-IN" sz="2000" dirty="0"/>
              <a:t> = </a:t>
            </a:r>
            <a:r>
              <a:rPr lang="en-IN" sz="2000" dirty="0">
                <a:effectLst/>
              </a:rPr>
              <a:t>0.693</a:t>
            </a:r>
            <a:r>
              <a:rPr lang="en-IN" sz="2000" dirty="0"/>
              <a:t> </a:t>
            </a:r>
          </a:p>
          <a:p>
            <a:endParaRPr lang="en-IN" sz="2000" dirty="0"/>
          </a:p>
          <a:p>
            <a:r>
              <a:rPr lang="en-IN" sz="2000" dirty="0"/>
              <a:t>Information Gain = H(S) - I(Outlook) = </a:t>
            </a:r>
            <a:r>
              <a:rPr lang="en-IN" sz="2000" dirty="0">
                <a:effectLst/>
              </a:rPr>
              <a:t>0.94</a:t>
            </a:r>
            <a:r>
              <a:rPr lang="en-IN" sz="2000" dirty="0"/>
              <a:t> - </a:t>
            </a:r>
            <a:r>
              <a:rPr lang="en-IN" sz="2000" dirty="0">
                <a:effectLst/>
              </a:rPr>
              <a:t>0.693</a:t>
            </a:r>
            <a:r>
              <a:rPr lang="en-IN" sz="2000" dirty="0"/>
              <a:t> = </a:t>
            </a:r>
            <a:r>
              <a:rPr lang="en-IN" sz="2000" dirty="0">
                <a:effectLst/>
              </a:rPr>
              <a:t>0.247</a:t>
            </a:r>
            <a:endParaRPr lang="en-US" sz="2000" dirty="0"/>
          </a:p>
        </p:txBody>
      </p:sp>
    </p:spTree>
    <p:extLst>
      <p:ext uri="{BB962C8B-B14F-4D97-AF65-F5344CB8AC3E}">
        <p14:creationId xmlns:p14="http://schemas.microsoft.com/office/powerpoint/2010/main" val="285862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FD684-3929-11E8-396D-234E475E3225}"/>
              </a:ext>
            </a:extLst>
          </p:cNvPr>
          <p:cNvSpPr>
            <a:spLocks noGrp="1"/>
          </p:cNvSpPr>
          <p:nvPr>
            <p:ph idx="1"/>
          </p:nvPr>
        </p:nvSpPr>
        <p:spPr>
          <a:xfrm>
            <a:off x="95714" y="412239"/>
            <a:ext cx="6000286" cy="6322194"/>
          </a:xfrm>
          <a:solidFill>
            <a:schemeClr val="accent1">
              <a:lumMod val="20000"/>
              <a:lumOff val="80000"/>
            </a:schemeClr>
          </a:solidFill>
          <a:ln>
            <a:solidFill>
              <a:schemeClr val="tx1"/>
            </a:solidFill>
          </a:ln>
        </p:spPr>
        <p:txBody>
          <a:bodyPr>
            <a:noAutofit/>
          </a:bodyPr>
          <a:lstStyle/>
          <a:p>
            <a:pPr marL="0" indent="0" algn="l" fontAlgn="base">
              <a:buNone/>
            </a:pPr>
            <a:r>
              <a:rPr lang="en-IN" sz="2000" b="1" i="0" dirty="0">
                <a:solidFill>
                  <a:srgbClr val="090A0B"/>
                </a:solidFill>
                <a:effectLst/>
              </a:rPr>
              <a:t>Second Attribute - Temperature</a:t>
            </a:r>
          </a:p>
          <a:p>
            <a:pPr marL="0" indent="0">
              <a:buNone/>
            </a:pPr>
            <a:r>
              <a:rPr lang="en-IN" sz="2000" dirty="0"/>
              <a:t>Categorical values - hot, mild, </a:t>
            </a:r>
            <a:r>
              <a:rPr lang="en-IN" sz="2000" dirty="0">
                <a:effectLst/>
              </a:rPr>
              <a:t>cool </a:t>
            </a:r>
          </a:p>
          <a:p>
            <a:pPr marL="0" indent="0">
              <a:buNone/>
            </a:pPr>
            <a:r>
              <a:rPr lang="en-IN" sz="2000" dirty="0">
                <a:effectLst/>
              </a:rPr>
              <a:t>H(Temperature=hot) </a:t>
            </a:r>
            <a:r>
              <a:rPr lang="en-IN" sz="2000" dirty="0"/>
              <a:t>= -(</a:t>
            </a:r>
            <a:r>
              <a:rPr lang="en-IN" sz="2000" dirty="0">
                <a:effectLst/>
              </a:rPr>
              <a:t>2</a:t>
            </a:r>
            <a:r>
              <a:rPr lang="en-IN" sz="2000" dirty="0"/>
              <a:t>/</a:t>
            </a:r>
            <a:r>
              <a:rPr lang="en-IN" sz="2000" dirty="0">
                <a:effectLst/>
              </a:rPr>
              <a:t>4</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4</a:t>
            </a:r>
            <a:r>
              <a:rPr lang="en-IN" sz="2000" dirty="0"/>
              <a:t>)-(</a:t>
            </a:r>
            <a:r>
              <a:rPr lang="en-IN" sz="2000" dirty="0">
                <a:effectLst/>
              </a:rPr>
              <a:t>2</a:t>
            </a:r>
            <a:r>
              <a:rPr lang="en-IN" sz="2000" dirty="0"/>
              <a:t>/</a:t>
            </a:r>
            <a:r>
              <a:rPr lang="en-IN" sz="2000" dirty="0">
                <a:effectLst/>
              </a:rPr>
              <a:t>4</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4</a:t>
            </a:r>
            <a:r>
              <a:rPr lang="en-IN" sz="2000" dirty="0"/>
              <a:t>) = </a:t>
            </a:r>
            <a:r>
              <a:rPr lang="en-IN" sz="2000" dirty="0">
                <a:effectLst/>
              </a:rPr>
              <a:t>1</a:t>
            </a:r>
            <a:r>
              <a:rPr lang="en-IN" sz="2000" dirty="0"/>
              <a:t> </a:t>
            </a:r>
          </a:p>
          <a:p>
            <a:pPr marL="0" indent="0">
              <a:buNone/>
            </a:pPr>
            <a:r>
              <a:rPr lang="en-IN" sz="2000" dirty="0"/>
              <a:t>H(Temperature=cool) = -(</a:t>
            </a:r>
            <a:r>
              <a:rPr lang="en-IN" sz="2000" dirty="0">
                <a:effectLst/>
              </a:rPr>
              <a:t>3</a:t>
            </a:r>
            <a:r>
              <a:rPr lang="en-IN" sz="2000" dirty="0"/>
              <a:t>/</a:t>
            </a:r>
            <a:r>
              <a:rPr lang="en-IN" sz="2000" dirty="0">
                <a:effectLst/>
              </a:rPr>
              <a:t>4</a:t>
            </a:r>
            <a:r>
              <a:rPr lang="en-IN" sz="2000" dirty="0"/>
              <a:t>)*</a:t>
            </a:r>
            <a:r>
              <a:rPr lang="en-IN" sz="2000" dirty="0">
                <a:effectLst/>
              </a:rPr>
              <a:t>log</a:t>
            </a:r>
            <a:r>
              <a:rPr lang="en-IN" sz="2000" dirty="0"/>
              <a:t>(</a:t>
            </a:r>
            <a:r>
              <a:rPr lang="en-IN" sz="2000" dirty="0">
                <a:effectLst/>
              </a:rPr>
              <a:t>3</a:t>
            </a:r>
            <a:r>
              <a:rPr lang="en-IN" sz="2000" dirty="0"/>
              <a:t>/</a:t>
            </a:r>
            <a:r>
              <a:rPr lang="en-IN" sz="2000" dirty="0">
                <a:effectLst/>
              </a:rPr>
              <a:t>4</a:t>
            </a:r>
            <a:r>
              <a:rPr lang="en-IN" sz="2000" dirty="0"/>
              <a:t>)-(</a:t>
            </a:r>
            <a:r>
              <a:rPr lang="en-IN" sz="2000" dirty="0">
                <a:effectLst/>
              </a:rPr>
              <a:t>1</a:t>
            </a:r>
            <a:r>
              <a:rPr lang="en-IN" sz="2000" dirty="0"/>
              <a:t>/</a:t>
            </a:r>
            <a:r>
              <a:rPr lang="en-IN" sz="2000" dirty="0">
                <a:effectLst/>
              </a:rPr>
              <a:t>4</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4</a:t>
            </a:r>
            <a:r>
              <a:rPr lang="en-IN" sz="2000" dirty="0"/>
              <a:t>) = </a:t>
            </a:r>
            <a:r>
              <a:rPr lang="en-IN" sz="2000" dirty="0">
                <a:effectLst/>
              </a:rPr>
              <a:t>0.811</a:t>
            </a:r>
            <a:r>
              <a:rPr lang="en-IN" sz="2000" dirty="0"/>
              <a:t> </a:t>
            </a:r>
          </a:p>
          <a:p>
            <a:pPr marL="0" indent="0">
              <a:buNone/>
            </a:pPr>
            <a:r>
              <a:rPr lang="en-IN" sz="2000" dirty="0"/>
              <a:t>H(Temperature=mild) = -(</a:t>
            </a:r>
            <a:r>
              <a:rPr lang="en-IN" sz="2000" dirty="0">
                <a:effectLst/>
              </a:rPr>
              <a:t>4</a:t>
            </a:r>
            <a:r>
              <a:rPr lang="en-IN" sz="2000" dirty="0"/>
              <a:t>/</a:t>
            </a:r>
            <a:r>
              <a:rPr lang="en-IN" sz="2000" dirty="0">
                <a:effectLst/>
              </a:rPr>
              <a:t>6</a:t>
            </a:r>
            <a:r>
              <a:rPr lang="en-IN" sz="2000" dirty="0"/>
              <a:t>)*</a:t>
            </a:r>
            <a:r>
              <a:rPr lang="en-IN" sz="2000" dirty="0">
                <a:effectLst/>
              </a:rPr>
              <a:t>log</a:t>
            </a:r>
            <a:r>
              <a:rPr lang="en-IN" sz="2000" dirty="0"/>
              <a:t>(</a:t>
            </a:r>
            <a:r>
              <a:rPr lang="en-IN" sz="2000" dirty="0">
                <a:effectLst/>
              </a:rPr>
              <a:t>4</a:t>
            </a:r>
            <a:r>
              <a:rPr lang="en-IN" sz="2000" dirty="0"/>
              <a:t>/</a:t>
            </a:r>
            <a:r>
              <a:rPr lang="en-IN" sz="2000" dirty="0">
                <a:effectLst/>
              </a:rPr>
              <a:t>6</a:t>
            </a:r>
            <a:r>
              <a:rPr lang="en-IN" sz="2000" dirty="0"/>
              <a:t>)-(</a:t>
            </a:r>
            <a:r>
              <a:rPr lang="en-IN" sz="2000" dirty="0">
                <a:effectLst/>
              </a:rPr>
              <a:t>2</a:t>
            </a:r>
            <a:r>
              <a:rPr lang="en-IN" sz="2000" dirty="0"/>
              <a:t>/</a:t>
            </a:r>
            <a:r>
              <a:rPr lang="en-IN" sz="2000" dirty="0">
                <a:effectLst/>
              </a:rPr>
              <a:t>6</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6</a:t>
            </a:r>
            <a:r>
              <a:rPr lang="en-IN" sz="2000" dirty="0"/>
              <a:t>) = </a:t>
            </a:r>
            <a:r>
              <a:rPr lang="en-IN" sz="2000" dirty="0">
                <a:effectLst/>
              </a:rPr>
              <a:t>0.9179</a:t>
            </a:r>
            <a:r>
              <a:rPr lang="en-IN" sz="2000" dirty="0"/>
              <a:t> </a:t>
            </a:r>
          </a:p>
          <a:p>
            <a:pPr marL="0" indent="0">
              <a:buNone/>
            </a:pPr>
            <a:r>
              <a:rPr lang="en-IN" sz="2000" b="1" dirty="0"/>
              <a:t>Average Entropy Information </a:t>
            </a:r>
            <a:r>
              <a:rPr lang="en-IN" sz="2000" b="1" dirty="0">
                <a:effectLst/>
              </a:rPr>
              <a:t>for</a:t>
            </a:r>
            <a:r>
              <a:rPr lang="en-IN" sz="2000" b="1" dirty="0"/>
              <a:t> Temperature - </a:t>
            </a:r>
            <a:r>
              <a:rPr lang="en-IN" sz="2000" dirty="0"/>
              <a:t>I(Temperature) = p(hot)*H(Temperature=hot) + p(mild)*H(Temperature=mild) + p(cool)*H(Temperature=cool) = (</a:t>
            </a:r>
            <a:r>
              <a:rPr lang="en-IN" sz="2000" dirty="0">
                <a:effectLst/>
              </a:rPr>
              <a:t>4</a:t>
            </a:r>
            <a:r>
              <a:rPr lang="en-IN" sz="2000" dirty="0"/>
              <a:t>/</a:t>
            </a:r>
            <a:r>
              <a:rPr lang="en-IN" sz="2000" dirty="0">
                <a:effectLst/>
              </a:rPr>
              <a:t>14</a:t>
            </a:r>
            <a:r>
              <a:rPr lang="en-IN" sz="2000" dirty="0"/>
              <a:t>)*</a:t>
            </a:r>
            <a:r>
              <a:rPr lang="en-IN" sz="2000" dirty="0">
                <a:effectLst/>
              </a:rPr>
              <a:t>1</a:t>
            </a:r>
            <a:r>
              <a:rPr lang="en-IN" sz="2000" dirty="0"/>
              <a:t> + (</a:t>
            </a:r>
            <a:r>
              <a:rPr lang="en-IN" sz="2000" dirty="0">
                <a:effectLst/>
              </a:rPr>
              <a:t>6</a:t>
            </a:r>
            <a:r>
              <a:rPr lang="en-IN" sz="2000" dirty="0"/>
              <a:t>/</a:t>
            </a:r>
            <a:r>
              <a:rPr lang="en-IN" sz="2000" dirty="0">
                <a:effectLst/>
              </a:rPr>
              <a:t>14</a:t>
            </a:r>
            <a:r>
              <a:rPr lang="en-IN" sz="2000" dirty="0"/>
              <a:t>)*</a:t>
            </a:r>
            <a:r>
              <a:rPr lang="en-IN" sz="2000" dirty="0">
                <a:effectLst/>
              </a:rPr>
              <a:t>0.9179</a:t>
            </a:r>
            <a:r>
              <a:rPr lang="en-IN" sz="2000" dirty="0"/>
              <a:t> + (</a:t>
            </a:r>
            <a:r>
              <a:rPr lang="en-IN" sz="2000" dirty="0">
                <a:effectLst/>
              </a:rPr>
              <a:t>4</a:t>
            </a:r>
            <a:r>
              <a:rPr lang="en-IN" sz="2000" dirty="0"/>
              <a:t>/</a:t>
            </a:r>
            <a:r>
              <a:rPr lang="en-IN" sz="2000" dirty="0">
                <a:effectLst/>
              </a:rPr>
              <a:t>14</a:t>
            </a:r>
            <a:r>
              <a:rPr lang="en-IN" sz="2000" dirty="0"/>
              <a:t>)*</a:t>
            </a:r>
            <a:r>
              <a:rPr lang="en-IN" sz="2000" dirty="0">
                <a:effectLst/>
              </a:rPr>
              <a:t>0.811</a:t>
            </a:r>
            <a:r>
              <a:rPr lang="en-IN" sz="2000" dirty="0"/>
              <a:t> = </a:t>
            </a:r>
            <a:r>
              <a:rPr lang="en-IN" sz="2000" dirty="0">
                <a:effectLst/>
              </a:rPr>
              <a:t>0.9108</a:t>
            </a:r>
            <a:r>
              <a:rPr lang="en-IN" sz="2000" dirty="0"/>
              <a:t> </a:t>
            </a:r>
          </a:p>
          <a:p>
            <a:pPr marL="0" indent="0">
              <a:buNone/>
            </a:pPr>
            <a:r>
              <a:rPr lang="en-IN" sz="2000" dirty="0"/>
              <a:t>Information Gain = H(S) - I(Temperature) = </a:t>
            </a:r>
            <a:r>
              <a:rPr lang="en-IN" sz="2000" dirty="0">
                <a:effectLst/>
              </a:rPr>
              <a:t>0.94</a:t>
            </a:r>
            <a:r>
              <a:rPr lang="en-IN" sz="2000" dirty="0"/>
              <a:t> - </a:t>
            </a:r>
            <a:r>
              <a:rPr lang="en-IN" sz="2000" dirty="0">
                <a:effectLst/>
              </a:rPr>
              <a:t>0.9108</a:t>
            </a:r>
            <a:r>
              <a:rPr lang="en-IN" sz="2000" dirty="0"/>
              <a:t> = </a:t>
            </a:r>
            <a:r>
              <a:rPr lang="en-IN" sz="2000" dirty="0">
                <a:effectLst/>
              </a:rPr>
              <a:t>0.0292</a:t>
            </a:r>
            <a:endParaRPr lang="en-US" sz="2000" dirty="0"/>
          </a:p>
        </p:txBody>
      </p:sp>
      <p:sp>
        <p:nvSpPr>
          <p:cNvPr id="5" name="TextBox 4">
            <a:extLst>
              <a:ext uri="{FF2B5EF4-FFF2-40B4-BE49-F238E27FC236}">
                <a16:creationId xmlns:a16="http://schemas.microsoft.com/office/drawing/2014/main" id="{CE0C1F57-3118-7CA3-EC82-4B6F99615199}"/>
              </a:ext>
            </a:extLst>
          </p:cNvPr>
          <p:cNvSpPr txBox="1"/>
          <p:nvPr/>
        </p:nvSpPr>
        <p:spPr>
          <a:xfrm>
            <a:off x="6191715" y="625349"/>
            <a:ext cx="5741985" cy="5324535"/>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solidFill>
                  <a:srgbClr val="090A0B"/>
                </a:solidFill>
                <a:effectLst/>
              </a:rPr>
              <a:t>Third Attribute - Humidity</a:t>
            </a:r>
          </a:p>
          <a:p>
            <a:endParaRPr lang="en-IN" sz="2000" dirty="0"/>
          </a:p>
          <a:p>
            <a:r>
              <a:rPr lang="en-IN" sz="2000" dirty="0"/>
              <a:t>Categorical values - high, </a:t>
            </a:r>
            <a:r>
              <a:rPr lang="en-IN" sz="2000" dirty="0">
                <a:effectLst/>
              </a:rPr>
              <a:t>normal </a:t>
            </a:r>
          </a:p>
          <a:p>
            <a:endParaRPr lang="en-IN" sz="2000" dirty="0"/>
          </a:p>
          <a:p>
            <a:r>
              <a:rPr lang="en-IN" sz="2000" dirty="0">
                <a:effectLst/>
              </a:rPr>
              <a:t>H(Humidity=high) </a:t>
            </a:r>
            <a:r>
              <a:rPr lang="en-IN" sz="2000" dirty="0"/>
              <a:t>= -(</a:t>
            </a:r>
            <a:r>
              <a:rPr lang="en-IN" sz="2000" dirty="0">
                <a:effectLst/>
              </a:rPr>
              <a:t>3</a:t>
            </a:r>
            <a:r>
              <a:rPr lang="en-IN" sz="2000" dirty="0"/>
              <a:t>/</a:t>
            </a:r>
            <a:r>
              <a:rPr lang="en-IN" sz="2000" dirty="0">
                <a:effectLst/>
              </a:rPr>
              <a:t>7</a:t>
            </a:r>
            <a:r>
              <a:rPr lang="en-IN" sz="2000" dirty="0"/>
              <a:t>)*</a:t>
            </a:r>
            <a:r>
              <a:rPr lang="en-IN" sz="2000" dirty="0">
                <a:effectLst/>
              </a:rPr>
              <a:t>log</a:t>
            </a:r>
            <a:r>
              <a:rPr lang="en-IN" sz="2000" dirty="0"/>
              <a:t>(</a:t>
            </a:r>
            <a:r>
              <a:rPr lang="en-IN" sz="2000" dirty="0">
                <a:effectLst/>
              </a:rPr>
              <a:t>3</a:t>
            </a:r>
            <a:r>
              <a:rPr lang="en-IN" sz="2000" dirty="0"/>
              <a:t>/</a:t>
            </a:r>
            <a:r>
              <a:rPr lang="en-IN" sz="2000" dirty="0">
                <a:effectLst/>
              </a:rPr>
              <a:t>7</a:t>
            </a:r>
            <a:r>
              <a:rPr lang="en-IN" sz="2000" dirty="0"/>
              <a:t>)-(</a:t>
            </a:r>
            <a:r>
              <a:rPr lang="en-IN" sz="2000" dirty="0">
                <a:effectLst/>
              </a:rPr>
              <a:t>4</a:t>
            </a:r>
            <a:r>
              <a:rPr lang="en-IN" sz="2000" dirty="0"/>
              <a:t>/</a:t>
            </a:r>
            <a:r>
              <a:rPr lang="en-IN" sz="2000" dirty="0">
                <a:effectLst/>
              </a:rPr>
              <a:t>7</a:t>
            </a:r>
            <a:r>
              <a:rPr lang="en-IN" sz="2000" dirty="0"/>
              <a:t>)*</a:t>
            </a:r>
            <a:r>
              <a:rPr lang="en-IN" sz="2000" dirty="0">
                <a:effectLst/>
              </a:rPr>
              <a:t>log</a:t>
            </a:r>
            <a:r>
              <a:rPr lang="en-IN" sz="2000" dirty="0"/>
              <a:t>(</a:t>
            </a:r>
            <a:r>
              <a:rPr lang="en-IN" sz="2000" dirty="0">
                <a:effectLst/>
              </a:rPr>
              <a:t>4</a:t>
            </a:r>
            <a:r>
              <a:rPr lang="en-IN" sz="2000" dirty="0"/>
              <a:t>/</a:t>
            </a:r>
            <a:r>
              <a:rPr lang="en-IN" sz="2000" dirty="0">
                <a:effectLst/>
              </a:rPr>
              <a:t>7</a:t>
            </a:r>
            <a:r>
              <a:rPr lang="en-IN" sz="2000" dirty="0"/>
              <a:t>) = </a:t>
            </a:r>
            <a:r>
              <a:rPr lang="en-IN" sz="2000" dirty="0">
                <a:effectLst/>
              </a:rPr>
              <a:t>0.983</a:t>
            </a:r>
            <a:r>
              <a:rPr lang="en-IN" sz="2000" dirty="0"/>
              <a:t> </a:t>
            </a:r>
          </a:p>
          <a:p>
            <a:endParaRPr lang="en-IN" sz="2000" dirty="0"/>
          </a:p>
          <a:p>
            <a:r>
              <a:rPr lang="en-IN" sz="2000" dirty="0"/>
              <a:t>H(Humidity=normal) = -(</a:t>
            </a:r>
            <a:r>
              <a:rPr lang="en-IN" sz="2000" dirty="0">
                <a:effectLst/>
              </a:rPr>
              <a:t>6</a:t>
            </a:r>
            <a:r>
              <a:rPr lang="en-IN" sz="2000" dirty="0"/>
              <a:t>/</a:t>
            </a:r>
            <a:r>
              <a:rPr lang="en-IN" sz="2000" dirty="0">
                <a:effectLst/>
              </a:rPr>
              <a:t>7</a:t>
            </a:r>
            <a:r>
              <a:rPr lang="en-IN" sz="2000" dirty="0"/>
              <a:t>)*</a:t>
            </a:r>
            <a:r>
              <a:rPr lang="en-IN" sz="2000" dirty="0">
                <a:effectLst/>
              </a:rPr>
              <a:t>log</a:t>
            </a:r>
            <a:r>
              <a:rPr lang="en-IN" sz="2000" dirty="0"/>
              <a:t>(</a:t>
            </a:r>
            <a:r>
              <a:rPr lang="en-IN" sz="2000" dirty="0">
                <a:effectLst/>
              </a:rPr>
              <a:t>6</a:t>
            </a:r>
            <a:r>
              <a:rPr lang="en-IN" sz="2000" dirty="0"/>
              <a:t>/</a:t>
            </a:r>
            <a:r>
              <a:rPr lang="en-IN" sz="2000" dirty="0">
                <a:effectLst/>
              </a:rPr>
              <a:t>7</a:t>
            </a:r>
            <a:r>
              <a:rPr lang="en-IN" sz="2000" dirty="0"/>
              <a:t>)-(</a:t>
            </a:r>
            <a:r>
              <a:rPr lang="en-IN" sz="2000" dirty="0">
                <a:effectLst/>
              </a:rPr>
              <a:t>1</a:t>
            </a:r>
            <a:r>
              <a:rPr lang="en-IN" sz="2000" dirty="0"/>
              <a:t>/</a:t>
            </a:r>
            <a:r>
              <a:rPr lang="en-IN" sz="2000" dirty="0">
                <a:effectLst/>
              </a:rPr>
              <a:t>7</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7</a:t>
            </a:r>
            <a:r>
              <a:rPr lang="en-IN" sz="2000" dirty="0"/>
              <a:t>) = </a:t>
            </a:r>
            <a:r>
              <a:rPr lang="en-IN" sz="2000" dirty="0">
                <a:effectLst/>
              </a:rPr>
              <a:t>0.591</a:t>
            </a:r>
            <a:r>
              <a:rPr lang="en-IN" sz="2000" dirty="0"/>
              <a:t> </a:t>
            </a:r>
          </a:p>
          <a:p>
            <a:endParaRPr lang="en-IN" sz="2000" b="1" dirty="0"/>
          </a:p>
          <a:p>
            <a:r>
              <a:rPr lang="en-IN" sz="2000" b="1" dirty="0"/>
              <a:t>Average Entropy Information </a:t>
            </a:r>
            <a:r>
              <a:rPr lang="en-IN" sz="2000" b="1" dirty="0">
                <a:effectLst/>
              </a:rPr>
              <a:t>for</a:t>
            </a:r>
            <a:r>
              <a:rPr lang="en-IN" sz="2000" b="1" dirty="0"/>
              <a:t> Humidity - </a:t>
            </a:r>
            <a:r>
              <a:rPr lang="en-IN" sz="2000" dirty="0"/>
              <a:t>I(Humidity) = p(high)*H(Humidity=high) + p(normal)*H(Humidity=normal) = (</a:t>
            </a:r>
            <a:r>
              <a:rPr lang="en-IN" sz="2000" dirty="0">
                <a:effectLst/>
              </a:rPr>
              <a:t>7</a:t>
            </a:r>
            <a:r>
              <a:rPr lang="en-IN" sz="2000" dirty="0"/>
              <a:t>/</a:t>
            </a:r>
            <a:r>
              <a:rPr lang="en-IN" sz="2000" dirty="0">
                <a:effectLst/>
              </a:rPr>
              <a:t>14</a:t>
            </a:r>
            <a:r>
              <a:rPr lang="en-IN" sz="2000" dirty="0"/>
              <a:t>)*</a:t>
            </a:r>
            <a:r>
              <a:rPr lang="en-IN" sz="2000" dirty="0">
                <a:effectLst/>
              </a:rPr>
              <a:t>0.983</a:t>
            </a:r>
            <a:r>
              <a:rPr lang="en-IN" sz="2000" dirty="0"/>
              <a:t> + (</a:t>
            </a:r>
            <a:r>
              <a:rPr lang="en-IN" sz="2000" dirty="0">
                <a:effectLst/>
              </a:rPr>
              <a:t>7</a:t>
            </a:r>
            <a:r>
              <a:rPr lang="en-IN" sz="2000" dirty="0"/>
              <a:t>/</a:t>
            </a:r>
            <a:r>
              <a:rPr lang="en-IN" sz="2000" dirty="0">
                <a:effectLst/>
              </a:rPr>
              <a:t>14</a:t>
            </a:r>
            <a:r>
              <a:rPr lang="en-IN" sz="2000" dirty="0"/>
              <a:t>)*</a:t>
            </a:r>
            <a:r>
              <a:rPr lang="en-IN" sz="2000" dirty="0">
                <a:effectLst/>
              </a:rPr>
              <a:t>0.591</a:t>
            </a:r>
            <a:r>
              <a:rPr lang="en-IN" sz="2000" dirty="0"/>
              <a:t> = </a:t>
            </a:r>
            <a:r>
              <a:rPr lang="en-IN" sz="2000" dirty="0">
                <a:effectLst/>
              </a:rPr>
              <a:t>0.787</a:t>
            </a:r>
            <a:r>
              <a:rPr lang="en-IN" sz="2000" dirty="0"/>
              <a:t> </a:t>
            </a:r>
          </a:p>
          <a:p>
            <a:endParaRPr lang="en-IN" sz="2000" dirty="0"/>
          </a:p>
          <a:p>
            <a:r>
              <a:rPr lang="en-IN" sz="2000" dirty="0"/>
              <a:t>Information Gain = H(S) - I(Humidity) = </a:t>
            </a:r>
            <a:r>
              <a:rPr lang="en-IN" sz="2000" dirty="0">
                <a:effectLst/>
              </a:rPr>
              <a:t>0.94</a:t>
            </a:r>
            <a:r>
              <a:rPr lang="en-IN" sz="2000" dirty="0"/>
              <a:t> - </a:t>
            </a:r>
            <a:r>
              <a:rPr lang="en-IN" sz="2000" dirty="0">
                <a:effectLst/>
              </a:rPr>
              <a:t>0.787</a:t>
            </a:r>
            <a:r>
              <a:rPr lang="en-IN" sz="2000" dirty="0"/>
              <a:t> = </a:t>
            </a:r>
            <a:r>
              <a:rPr lang="en-IN" sz="2000" dirty="0">
                <a:effectLst/>
              </a:rPr>
              <a:t>0.153</a:t>
            </a:r>
            <a:endParaRPr lang="en-US" sz="2000" dirty="0"/>
          </a:p>
        </p:txBody>
      </p:sp>
    </p:spTree>
    <p:extLst>
      <p:ext uri="{BB962C8B-B14F-4D97-AF65-F5344CB8AC3E}">
        <p14:creationId xmlns:p14="http://schemas.microsoft.com/office/powerpoint/2010/main" val="136848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5909B2-EBCF-5369-85D6-48FE34D140B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DECISION RULES</a:t>
            </a: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aphicFrame>
        <p:nvGraphicFramePr>
          <p:cNvPr id="5" name="Content Placeholder 2">
            <a:extLst>
              <a:ext uri="{FF2B5EF4-FFF2-40B4-BE49-F238E27FC236}">
                <a16:creationId xmlns:a16="http://schemas.microsoft.com/office/drawing/2014/main" id="{184C755F-6BE2-3D25-A341-A5516783FB74}"/>
              </a:ext>
            </a:extLst>
          </p:cNvPr>
          <p:cNvGraphicFramePr>
            <a:graphicFrameLocks noGrp="1"/>
          </p:cNvGraphicFramePr>
          <p:nvPr>
            <p:ph idx="1"/>
            <p:extLst>
              <p:ext uri="{D42A27DB-BD31-4B8C-83A1-F6EECF244321}">
                <p14:modId xmlns:p14="http://schemas.microsoft.com/office/powerpoint/2010/main" val="3335177862"/>
              </p:ext>
            </p:extLst>
          </p:nvPr>
        </p:nvGraphicFramePr>
        <p:xfrm>
          <a:off x="838200" y="1707654"/>
          <a:ext cx="10972800" cy="489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6251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D2D28-4042-D7BD-7C33-DB28E6108673}"/>
              </a:ext>
            </a:extLst>
          </p:cNvPr>
          <p:cNvSpPr>
            <a:spLocks noGrp="1"/>
          </p:cNvSpPr>
          <p:nvPr>
            <p:ph idx="1"/>
          </p:nvPr>
        </p:nvSpPr>
        <p:spPr>
          <a:xfrm>
            <a:off x="702973" y="719254"/>
            <a:ext cx="4571554" cy="5280102"/>
          </a:xfrm>
          <a:solidFill>
            <a:schemeClr val="accent1">
              <a:lumMod val="20000"/>
              <a:lumOff val="80000"/>
            </a:schemeClr>
          </a:solidFill>
          <a:ln>
            <a:solidFill>
              <a:schemeClr val="tx1"/>
            </a:solidFill>
          </a:ln>
        </p:spPr>
        <p:txBody>
          <a:bodyPr>
            <a:noAutofit/>
          </a:bodyPr>
          <a:lstStyle/>
          <a:p>
            <a:pPr marL="0" indent="0" algn="l" fontAlgn="base">
              <a:buNone/>
            </a:pPr>
            <a:r>
              <a:rPr lang="en-IN" sz="2000" b="1" i="0" dirty="0">
                <a:solidFill>
                  <a:srgbClr val="090A0B"/>
                </a:solidFill>
                <a:effectLst/>
              </a:rPr>
              <a:t>Fourth Attribute - Wind</a:t>
            </a:r>
          </a:p>
          <a:p>
            <a:pPr marL="0" indent="0">
              <a:buNone/>
            </a:pPr>
            <a:r>
              <a:rPr lang="en-IN" sz="2000" dirty="0"/>
              <a:t>Categorical values - </a:t>
            </a:r>
            <a:r>
              <a:rPr lang="en-IN" sz="2000" dirty="0">
                <a:effectLst/>
              </a:rPr>
              <a:t>weak</a:t>
            </a:r>
            <a:r>
              <a:rPr lang="en-IN" sz="2000" dirty="0"/>
              <a:t>, </a:t>
            </a:r>
            <a:r>
              <a:rPr lang="en-IN" sz="2000" dirty="0">
                <a:effectLst/>
              </a:rPr>
              <a:t>strong</a:t>
            </a:r>
            <a:r>
              <a:rPr lang="en-IN" sz="2000" dirty="0"/>
              <a:t> </a:t>
            </a:r>
          </a:p>
          <a:p>
            <a:pPr marL="0" indent="0">
              <a:buNone/>
            </a:pPr>
            <a:r>
              <a:rPr lang="en-IN" sz="2000" dirty="0"/>
              <a:t>H(Wind=</a:t>
            </a:r>
            <a:r>
              <a:rPr lang="en-IN" sz="2000" dirty="0">
                <a:effectLst/>
              </a:rPr>
              <a:t>weak</a:t>
            </a:r>
            <a:r>
              <a:rPr lang="en-IN" sz="2000" dirty="0"/>
              <a:t>) = -(</a:t>
            </a:r>
            <a:r>
              <a:rPr lang="en-IN" sz="2000" dirty="0">
                <a:effectLst/>
              </a:rPr>
              <a:t>6</a:t>
            </a:r>
            <a:r>
              <a:rPr lang="en-IN" sz="2000" dirty="0"/>
              <a:t>/</a:t>
            </a:r>
            <a:r>
              <a:rPr lang="en-IN" sz="2000" dirty="0">
                <a:effectLst/>
              </a:rPr>
              <a:t>8</a:t>
            </a:r>
            <a:r>
              <a:rPr lang="en-IN" sz="2000" dirty="0"/>
              <a:t>)*log(</a:t>
            </a:r>
            <a:r>
              <a:rPr lang="en-IN" sz="2000" dirty="0">
                <a:effectLst/>
              </a:rPr>
              <a:t>6</a:t>
            </a:r>
            <a:r>
              <a:rPr lang="en-IN" sz="2000" dirty="0"/>
              <a:t>/</a:t>
            </a:r>
            <a:r>
              <a:rPr lang="en-IN" sz="2000" dirty="0">
                <a:effectLst/>
              </a:rPr>
              <a:t>8</a:t>
            </a:r>
            <a:r>
              <a:rPr lang="en-IN" sz="2000" dirty="0"/>
              <a:t>)-(</a:t>
            </a:r>
            <a:r>
              <a:rPr lang="en-IN" sz="2000" dirty="0">
                <a:effectLst/>
              </a:rPr>
              <a:t>2</a:t>
            </a:r>
            <a:r>
              <a:rPr lang="en-IN" sz="2000" dirty="0"/>
              <a:t>/</a:t>
            </a:r>
            <a:r>
              <a:rPr lang="en-IN" sz="2000" dirty="0">
                <a:effectLst/>
              </a:rPr>
              <a:t>8</a:t>
            </a:r>
            <a:r>
              <a:rPr lang="en-IN" sz="2000" dirty="0"/>
              <a:t>)*log(</a:t>
            </a:r>
            <a:r>
              <a:rPr lang="en-IN" sz="2000" dirty="0">
                <a:effectLst/>
              </a:rPr>
              <a:t>2</a:t>
            </a:r>
            <a:r>
              <a:rPr lang="en-IN" sz="2000" dirty="0"/>
              <a:t>/</a:t>
            </a:r>
            <a:r>
              <a:rPr lang="en-IN" sz="2000" dirty="0">
                <a:effectLst/>
              </a:rPr>
              <a:t>8</a:t>
            </a:r>
            <a:r>
              <a:rPr lang="en-IN" sz="2000" dirty="0"/>
              <a:t>) = </a:t>
            </a:r>
            <a:r>
              <a:rPr lang="en-IN" sz="2000" dirty="0">
                <a:effectLst/>
              </a:rPr>
              <a:t>0.811</a:t>
            </a:r>
            <a:r>
              <a:rPr lang="en-IN" sz="2000" dirty="0"/>
              <a:t> </a:t>
            </a:r>
          </a:p>
          <a:p>
            <a:pPr marL="0" indent="0">
              <a:buNone/>
            </a:pPr>
            <a:r>
              <a:rPr lang="en-IN" sz="2000" dirty="0"/>
              <a:t>H(Wind=</a:t>
            </a:r>
            <a:r>
              <a:rPr lang="en-IN" sz="2000" dirty="0">
                <a:effectLst/>
              </a:rPr>
              <a:t>strong</a:t>
            </a:r>
            <a:r>
              <a:rPr lang="en-IN" sz="2000" dirty="0"/>
              <a:t>) = -(</a:t>
            </a:r>
            <a:r>
              <a:rPr lang="en-IN" sz="2000" dirty="0">
                <a:effectLst/>
              </a:rPr>
              <a:t>3</a:t>
            </a:r>
            <a:r>
              <a:rPr lang="en-IN" sz="2000" dirty="0"/>
              <a:t>/</a:t>
            </a:r>
            <a:r>
              <a:rPr lang="en-IN" sz="2000" dirty="0">
                <a:effectLst/>
              </a:rPr>
              <a:t>6</a:t>
            </a:r>
            <a:r>
              <a:rPr lang="en-IN" sz="2000" dirty="0"/>
              <a:t>)*log(</a:t>
            </a:r>
            <a:r>
              <a:rPr lang="en-IN" sz="2000" dirty="0">
                <a:effectLst/>
              </a:rPr>
              <a:t>3</a:t>
            </a:r>
            <a:r>
              <a:rPr lang="en-IN" sz="2000" dirty="0"/>
              <a:t>/</a:t>
            </a:r>
            <a:r>
              <a:rPr lang="en-IN" sz="2000" dirty="0">
                <a:effectLst/>
              </a:rPr>
              <a:t>6</a:t>
            </a:r>
            <a:r>
              <a:rPr lang="en-IN" sz="2000" dirty="0"/>
              <a:t>)-(</a:t>
            </a:r>
            <a:r>
              <a:rPr lang="en-IN" sz="2000" dirty="0">
                <a:effectLst/>
              </a:rPr>
              <a:t>3</a:t>
            </a:r>
            <a:r>
              <a:rPr lang="en-IN" sz="2000" dirty="0"/>
              <a:t>/</a:t>
            </a:r>
            <a:r>
              <a:rPr lang="en-IN" sz="2000" dirty="0">
                <a:effectLst/>
              </a:rPr>
              <a:t>6</a:t>
            </a:r>
            <a:r>
              <a:rPr lang="en-IN" sz="2000" dirty="0"/>
              <a:t>)*log(</a:t>
            </a:r>
            <a:r>
              <a:rPr lang="en-IN" sz="2000" dirty="0">
                <a:effectLst/>
              </a:rPr>
              <a:t>3</a:t>
            </a:r>
            <a:r>
              <a:rPr lang="en-IN" sz="2000" dirty="0"/>
              <a:t>/</a:t>
            </a:r>
            <a:r>
              <a:rPr lang="en-IN" sz="2000" dirty="0">
                <a:effectLst/>
              </a:rPr>
              <a:t>6</a:t>
            </a:r>
            <a:r>
              <a:rPr lang="en-IN" sz="2000" dirty="0"/>
              <a:t>) = </a:t>
            </a:r>
            <a:r>
              <a:rPr lang="en-IN" sz="2000" dirty="0">
                <a:effectLst/>
              </a:rPr>
              <a:t>1</a:t>
            </a:r>
            <a:r>
              <a:rPr lang="en-IN" sz="2000" dirty="0"/>
              <a:t> </a:t>
            </a:r>
          </a:p>
          <a:p>
            <a:pPr marL="0" indent="0">
              <a:buNone/>
            </a:pPr>
            <a:r>
              <a:rPr lang="en-IN" sz="2000" b="1" dirty="0"/>
              <a:t>Average Entropy Information </a:t>
            </a:r>
            <a:r>
              <a:rPr lang="en-IN" sz="2000" b="1" dirty="0">
                <a:effectLst/>
              </a:rPr>
              <a:t>for</a:t>
            </a:r>
            <a:r>
              <a:rPr lang="en-IN" sz="2000" b="1" dirty="0"/>
              <a:t> Wind –</a:t>
            </a:r>
          </a:p>
          <a:p>
            <a:pPr marL="0" indent="0">
              <a:buNone/>
            </a:pPr>
            <a:r>
              <a:rPr lang="en-IN" sz="2000" dirty="0"/>
              <a:t> I(Wind) = p(</a:t>
            </a:r>
            <a:r>
              <a:rPr lang="en-IN" sz="2000" dirty="0">
                <a:effectLst/>
              </a:rPr>
              <a:t>weak</a:t>
            </a:r>
            <a:r>
              <a:rPr lang="en-IN" sz="2000" dirty="0"/>
              <a:t>)*H(Wind=</a:t>
            </a:r>
            <a:r>
              <a:rPr lang="en-IN" sz="2000" dirty="0">
                <a:effectLst/>
              </a:rPr>
              <a:t>weak</a:t>
            </a:r>
            <a:r>
              <a:rPr lang="en-IN" sz="2000" dirty="0"/>
              <a:t>) + p(</a:t>
            </a:r>
            <a:r>
              <a:rPr lang="en-IN" sz="2000" dirty="0">
                <a:effectLst/>
              </a:rPr>
              <a:t>strong</a:t>
            </a:r>
            <a:r>
              <a:rPr lang="en-IN" sz="2000" dirty="0"/>
              <a:t>)*H(Wind=</a:t>
            </a:r>
            <a:r>
              <a:rPr lang="en-IN" sz="2000" dirty="0">
                <a:effectLst/>
              </a:rPr>
              <a:t>strong</a:t>
            </a:r>
            <a:r>
              <a:rPr lang="en-IN" sz="2000" dirty="0"/>
              <a:t>) = (</a:t>
            </a:r>
            <a:r>
              <a:rPr lang="en-IN" sz="2000" dirty="0">
                <a:effectLst/>
              </a:rPr>
              <a:t>8</a:t>
            </a:r>
            <a:r>
              <a:rPr lang="en-IN" sz="2000" dirty="0"/>
              <a:t>/</a:t>
            </a:r>
            <a:r>
              <a:rPr lang="en-IN" sz="2000" dirty="0">
                <a:effectLst/>
              </a:rPr>
              <a:t>14</a:t>
            </a:r>
            <a:r>
              <a:rPr lang="en-IN" sz="2000" dirty="0"/>
              <a:t>)*</a:t>
            </a:r>
            <a:r>
              <a:rPr lang="en-IN" sz="2000" dirty="0">
                <a:effectLst/>
              </a:rPr>
              <a:t>0.811</a:t>
            </a:r>
            <a:r>
              <a:rPr lang="en-IN" sz="2000" dirty="0"/>
              <a:t> + (</a:t>
            </a:r>
            <a:r>
              <a:rPr lang="en-IN" sz="2000" dirty="0">
                <a:effectLst/>
              </a:rPr>
              <a:t>6</a:t>
            </a:r>
            <a:r>
              <a:rPr lang="en-IN" sz="2000" dirty="0"/>
              <a:t>/</a:t>
            </a:r>
            <a:r>
              <a:rPr lang="en-IN" sz="2000" dirty="0">
                <a:effectLst/>
              </a:rPr>
              <a:t>14</a:t>
            </a:r>
            <a:r>
              <a:rPr lang="en-IN" sz="2000" dirty="0"/>
              <a:t>)*</a:t>
            </a:r>
            <a:r>
              <a:rPr lang="en-IN" sz="2000" dirty="0">
                <a:effectLst/>
              </a:rPr>
              <a:t>1</a:t>
            </a:r>
            <a:r>
              <a:rPr lang="en-IN" sz="2000" dirty="0"/>
              <a:t> = </a:t>
            </a:r>
            <a:r>
              <a:rPr lang="en-IN" sz="2000" dirty="0">
                <a:effectLst/>
              </a:rPr>
              <a:t>0.892</a:t>
            </a:r>
            <a:r>
              <a:rPr lang="en-IN" sz="2000" dirty="0"/>
              <a:t> </a:t>
            </a:r>
          </a:p>
          <a:p>
            <a:pPr marL="0" indent="0">
              <a:buNone/>
            </a:pPr>
            <a:r>
              <a:rPr lang="en-IN" sz="2000" dirty="0"/>
              <a:t>Information Gain = H(S) - I(Wind) = </a:t>
            </a:r>
            <a:r>
              <a:rPr lang="en-IN" sz="2000" dirty="0">
                <a:effectLst/>
              </a:rPr>
              <a:t>0.94</a:t>
            </a:r>
            <a:r>
              <a:rPr lang="en-IN" sz="2000" dirty="0"/>
              <a:t> - </a:t>
            </a:r>
            <a:r>
              <a:rPr lang="en-IN" sz="2000" dirty="0">
                <a:effectLst/>
              </a:rPr>
              <a:t>0.892</a:t>
            </a:r>
            <a:r>
              <a:rPr lang="en-IN" sz="2000" dirty="0"/>
              <a:t> = </a:t>
            </a:r>
            <a:r>
              <a:rPr lang="en-IN" sz="2000" dirty="0">
                <a:effectLst/>
              </a:rPr>
              <a:t>0.048</a:t>
            </a:r>
            <a:endParaRPr lang="en-US" sz="2000" dirty="0"/>
          </a:p>
        </p:txBody>
      </p:sp>
      <p:pic>
        <p:nvPicPr>
          <p:cNvPr id="3074" name="Picture 2" descr="Maximum information gain outlook">
            <a:extLst>
              <a:ext uri="{FF2B5EF4-FFF2-40B4-BE49-F238E27FC236}">
                <a16:creationId xmlns:a16="http://schemas.microsoft.com/office/drawing/2014/main" id="{D60AFDF6-0E2A-EB6E-5CAF-2436BB8D2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26" y="1148576"/>
            <a:ext cx="6114583" cy="31260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0BD222-FE13-3BF9-4F83-DE9CD69859BD}"/>
              </a:ext>
            </a:extLst>
          </p:cNvPr>
          <p:cNvSpPr txBox="1"/>
          <p:nvPr/>
        </p:nvSpPr>
        <p:spPr>
          <a:xfrm>
            <a:off x="6008648" y="110099"/>
            <a:ext cx="6094140" cy="646331"/>
          </a:xfrm>
          <a:prstGeom prst="rect">
            <a:avLst/>
          </a:prstGeom>
          <a:solidFill>
            <a:schemeClr val="accent1">
              <a:lumMod val="20000"/>
              <a:lumOff val="80000"/>
            </a:schemeClr>
          </a:solidFill>
          <a:ln>
            <a:solidFill>
              <a:schemeClr val="tx1"/>
            </a:solidFill>
          </a:ln>
        </p:spPr>
        <p:txBody>
          <a:bodyPr wrap="square">
            <a:spAutoFit/>
          </a:bodyPr>
          <a:lstStyle/>
          <a:p>
            <a:r>
              <a:rPr lang="en-IN" b="0" i="0" dirty="0">
                <a:effectLst/>
                <a:latin typeface="Arial" panose="020B0604020202020204" pitchFamily="34" charset="0"/>
              </a:rPr>
              <a:t>Here, the attribute with maximum information gain is Outlook. So, the decision tree built so far -</a:t>
            </a:r>
            <a:endParaRPr lang="en-US" dirty="0"/>
          </a:p>
        </p:txBody>
      </p:sp>
      <p:sp>
        <p:nvSpPr>
          <p:cNvPr id="8" name="TextBox 7">
            <a:extLst>
              <a:ext uri="{FF2B5EF4-FFF2-40B4-BE49-F238E27FC236}">
                <a16:creationId xmlns:a16="http://schemas.microsoft.com/office/drawing/2014/main" id="{230230D4-FD54-FE2D-1478-EA6E8299D5F6}"/>
              </a:ext>
            </a:extLst>
          </p:cNvPr>
          <p:cNvSpPr txBox="1"/>
          <p:nvPr/>
        </p:nvSpPr>
        <p:spPr>
          <a:xfrm>
            <a:off x="5990064" y="4486497"/>
            <a:ext cx="6094140" cy="1938992"/>
          </a:xfrm>
          <a:prstGeom prst="rect">
            <a:avLst/>
          </a:prstGeom>
          <a:solidFill>
            <a:schemeClr val="accent1">
              <a:lumMod val="20000"/>
              <a:lumOff val="80000"/>
            </a:schemeClr>
          </a:solidFill>
          <a:ln>
            <a:solidFill>
              <a:schemeClr val="tx1"/>
            </a:solidFill>
          </a:ln>
        </p:spPr>
        <p:txBody>
          <a:bodyPr wrap="square">
            <a:spAutoFit/>
          </a:bodyPr>
          <a:lstStyle/>
          <a:p>
            <a:r>
              <a:rPr lang="en-IN" sz="2000" b="0" i="0" dirty="0">
                <a:effectLst/>
              </a:rPr>
              <a:t>Here, when Outlook == overcast, it is of pure class(Yes).</a:t>
            </a:r>
          </a:p>
          <a:p>
            <a:br>
              <a:rPr lang="en-IN" sz="2000" dirty="0"/>
            </a:br>
            <a:r>
              <a:rPr lang="en-IN" sz="2000" b="0" i="0" dirty="0">
                <a:effectLst/>
              </a:rPr>
              <a:t>Now, we have to repeat same procedure for the data with rows consist of Outlook value as Sunny and then for Outlook value as Rain.</a:t>
            </a:r>
            <a:endParaRPr lang="en-US" sz="2000" dirty="0"/>
          </a:p>
        </p:txBody>
      </p:sp>
    </p:spTree>
    <p:extLst>
      <p:ext uri="{BB962C8B-B14F-4D97-AF65-F5344CB8AC3E}">
        <p14:creationId xmlns:p14="http://schemas.microsoft.com/office/powerpoint/2010/main" val="2295591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DA166-EB95-141D-68A5-C08741C67568}"/>
              </a:ext>
            </a:extLst>
          </p:cNvPr>
          <p:cNvSpPr>
            <a:spLocks noGrp="1"/>
          </p:cNvSpPr>
          <p:nvPr>
            <p:ph idx="1"/>
          </p:nvPr>
        </p:nvSpPr>
        <p:spPr>
          <a:xfrm>
            <a:off x="301528" y="1601429"/>
            <a:ext cx="5385593" cy="3142653"/>
          </a:xfrm>
          <a:solidFill>
            <a:schemeClr val="accent1">
              <a:lumMod val="20000"/>
              <a:lumOff val="80000"/>
            </a:schemeClr>
          </a:solidFill>
          <a:ln>
            <a:solidFill>
              <a:schemeClr val="tx1"/>
            </a:solidFill>
          </a:ln>
        </p:spPr>
        <p:txBody>
          <a:bodyPr>
            <a:noAutofit/>
          </a:bodyPr>
          <a:lstStyle/>
          <a:p>
            <a:pPr marL="0" indent="0">
              <a:buNone/>
            </a:pPr>
            <a:r>
              <a:rPr lang="en-IN" sz="2000" b="0" i="0" dirty="0">
                <a:effectLst/>
              </a:rPr>
              <a:t>Now, finding the best attribute for splitting the data with Outlook=Sunny values{ Dataset rows = [1, 2, 8, 9, 11]}.</a:t>
            </a:r>
          </a:p>
          <a:p>
            <a:pPr marL="0" indent="0">
              <a:buNone/>
            </a:pPr>
            <a:endParaRPr lang="en-IN" sz="2000" b="0" i="0" dirty="0">
              <a:effectLst/>
            </a:endParaRPr>
          </a:p>
          <a:p>
            <a:pPr marL="0" indent="0">
              <a:buNone/>
            </a:pPr>
            <a:r>
              <a:rPr lang="en-IN" sz="2000" b="1" dirty="0"/>
              <a:t>Complete entropy </a:t>
            </a:r>
            <a:r>
              <a:rPr lang="en-IN" sz="2000" b="1" dirty="0">
                <a:effectLst/>
              </a:rPr>
              <a:t>of</a:t>
            </a:r>
            <a:r>
              <a:rPr lang="en-IN" sz="2000" b="1" dirty="0"/>
              <a:t> Sunny </a:t>
            </a:r>
            <a:r>
              <a:rPr lang="en-IN" sz="2000" b="1" dirty="0">
                <a:effectLst/>
              </a:rPr>
              <a:t>is</a:t>
            </a:r>
            <a:r>
              <a:rPr lang="en-IN" sz="2000" b="1" dirty="0"/>
              <a:t> – </a:t>
            </a:r>
          </a:p>
          <a:p>
            <a:pPr marL="0" indent="0">
              <a:buNone/>
            </a:pPr>
            <a:r>
              <a:rPr lang="en-IN" sz="2000" dirty="0"/>
              <a:t>H(S) = - p(</a:t>
            </a:r>
            <a:r>
              <a:rPr lang="en-IN" sz="2000" dirty="0">
                <a:effectLst/>
              </a:rPr>
              <a:t>yes</a:t>
            </a:r>
            <a:r>
              <a:rPr lang="en-IN" sz="2000" dirty="0"/>
              <a:t>) * log2(p(</a:t>
            </a:r>
            <a:r>
              <a:rPr lang="en-IN" sz="2000" dirty="0">
                <a:effectLst/>
              </a:rPr>
              <a:t>yes</a:t>
            </a:r>
            <a:r>
              <a:rPr lang="en-IN" sz="2000" dirty="0"/>
              <a:t>)) - p(</a:t>
            </a:r>
            <a:r>
              <a:rPr lang="en-IN" sz="2000" dirty="0">
                <a:effectLst/>
              </a:rPr>
              <a:t>no</a:t>
            </a:r>
            <a:r>
              <a:rPr lang="en-IN" sz="2000" dirty="0"/>
              <a:t>) * log2(p(</a:t>
            </a:r>
            <a:r>
              <a:rPr lang="en-IN" sz="2000" dirty="0">
                <a:effectLst/>
              </a:rPr>
              <a:t>no</a:t>
            </a:r>
            <a:r>
              <a:rPr lang="en-IN" sz="2000" dirty="0"/>
              <a:t>)) = - (</a:t>
            </a:r>
            <a:r>
              <a:rPr lang="en-IN" sz="2000" dirty="0">
                <a:effectLst/>
              </a:rPr>
              <a:t>2</a:t>
            </a:r>
            <a:r>
              <a:rPr lang="en-IN" sz="2000" dirty="0"/>
              <a:t>/</a:t>
            </a:r>
            <a:r>
              <a:rPr lang="en-IN" sz="2000" dirty="0">
                <a:effectLst/>
              </a:rPr>
              <a:t>5</a:t>
            </a:r>
            <a:r>
              <a:rPr lang="en-IN" sz="2000" dirty="0"/>
              <a:t>) * log2(</a:t>
            </a:r>
            <a:r>
              <a:rPr lang="en-IN" sz="2000" dirty="0">
                <a:effectLst/>
              </a:rPr>
              <a:t>2</a:t>
            </a:r>
            <a:r>
              <a:rPr lang="en-IN" sz="2000" dirty="0"/>
              <a:t>/</a:t>
            </a:r>
            <a:r>
              <a:rPr lang="en-IN" sz="2000" dirty="0">
                <a:effectLst/>
              </a:rPr>
              <a:t>5</a:t>
            </a:r>
            <a:r>
              <a:rPr lang="en-IN" sz="2000" dirty="0"/>
              <a:t>) - (</a:t>
            </a:r>
            <a:r>
              <a:rPr lang="en-IN" sz="2000" dirty="0">
                <a:effectLst/>
              </a:rPr>
              <a:t>3</a:t>
            </a:r>
            <a:r>
              <a:rPr lang="en-IN" sz="2000" dirty="0"/>
              <a:t>/</a:t>
            </a:r>
            <a:r>
              <a:rPr lang="en-IN" sz="2000" dirty="0">
                <a:effectLst/>
              </a:rPr>
              <a:t>5</a:t>
            </a:r>
            <a:r>
              <a:rPr lang="en-IN" sz="2000" dirty="0"/>
              <a:t>) * log2(</a:t>
            </a:r>
            <a:r>
              <a:rPr lang="en-IN" sz="2000" dirty="0">
                <a:effectLst/>
              </a:rPr>
              <a:t>3</a:t>
            </a:r>
            <a:r>
              <a:rPr lang="en-IN" sz="2000" dirty="0"/>
              <a:t>/</a:t>
            </a:r>
            <a:r>
              <a:rPr lang="en-IN" sz="2000" dirty="0">
                <a:effectLst/>
              </a:rPr>
              <a:t>5</a:t>
            </a:r>
            <a:r>
              <a:rPr lang="en-IN" sz="2000" dirty="0"/>
              <a:t>) = </a:t>
            </a:r>
            <a:r>
              <a:rPr lang="en-IN" sz="2000" dirty="0">
                <a:effectLst/>
              </a:rPr>
              <a:t>0.971</a:t>
            </a:r>
            <a:endParaRPr lang="en-US" sz="2000" dirty="0"/>
          </a:p>
        </p:txBody>
      </p:sp>
      <p:sp>
        <p:nvSpPr>
          <p:cNvPr id="5" name="TextBox 4">
            <a:extLst>
              <a:ext uri="{FF2B5EF4-FFF2-40B4-BE49-F238E27FC236}">
                <a16:creationId xmlns:a16="http://schemas.microsoft.com/office/drawing/2014/main" id="{B67A2166-FB4E-0AFB-8BF0-D5CFC19646BE}"/>
              </a:ext>
            </a:extLst>
          </p:cNvPr>
          <p:cNvSpPr txBox="1"/>
          <p:nvPr/>
        </p:nvSpPr>
        <p:spPr>
          <a:xfrm>
            <a:off x="5796332" y="202712"/>
            <a:ext cx="6094140" cy="5940088"/>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solidFill>
                  <a:srgbClr val="090A0B"/>
                </a:solidFill>
                <a:effectLst/>
              </a:rPr>
              <a:t>First Attribute - Temperature</a:t>
            </a:r>
          </a:p>
          <a:p>
            <a:r>
              <a:rPr lang="en-IN" sz="2000" dirty="0"/>
              <a:t>Categorical values - hot, mild, </a:t>
            </a:r>
            <a:r>
              <a:rPr lang="en-IN" sz="2000" dirty="0">
                <a:effectLst/>
              </a:rPr>
              <a:t>cool </a:t>
            </a:r>
          </a:p>
          <a:p>
            <a:endParaRPr lang="en-IN" sz="2000" dirty="0"/>
          </a:p>
          <a:p>
            <a:r>
              <a:rPr lang="en-IN" sz="2000" dirty="0">
                <a:effectLst/>
              </a:rPr>
              <a:t>H(Sunny, Temperature=hot) </a:t>
            </a:r>
            <a:r>
              <a:rPr lang="en-IN" sz="2000" dirty="0"/>
              <a:t>= </a:t>
            </a:r>
            <a:r>
              <a:rPr lang="en-IN" sz="2000" dirty="0">
                <a:effectLst/>
              </a:rPr>
              <a:t>-0</a:t>
            </a:r>
            <a:r>
              <a:rPr lang="en-IN" sz="2000" dirty="0"/>
              <a:t>-(</a:t>
            </a:r>
            <a:r>
              <a:rPr lang="en-IN" sz="2000" dirty="0">
                <a:effectLst/>
              </a:rPr>
              <a:t>2</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2</a:t>
            </a:r>
            <a:r>
              <a:rPr lang="en-IN" sz="2000" dirty="0"/>
              <a:t>) = </a:t>
            </a:r>
            <a:r>
              <a:rPr lang="en-IN" sz="2000" dirty="0">
                <a:effectLst/>
              </a:rPr>
              <a:t>0</a:t>
            </a:r>
            <a:r>
              <a:rPr lang="en-IN" sz="2000" dirty="0"/>
              <a:t> </a:t>
            </a:r>
          </a:p>
          <a:p>
            <a:r>
              <a:rPr lang="en-IN" sz="2000" dirty="0"/>
              <a:t>H(Sunny, Temperature=cool) = -(</a:t>
            </a:r>
            <a:r>
              <a:rPr lang="en-IN" sz="2000" dirty="0">
                <a:effectLst/>
              </a:rPr>
              <a:t>1</a:t>
            </a:r>
            <a:r>
              <a:rPr lang="en-IN" sz="2000" dirty="0"/>
              <a:t>)*</a:t>
            </a:r>
            <a:r>
              <a:rPr lang="en-IN" sz="2000" dirty="0">
                <a:effectLst/>
              </a:rPr>
              <a:t>log</a:t>
            </a:r>
            <a:r>
              <a:rPr lang="en-IN" sz="2000" dirty="0"/>
              <a:t>(</a:t>
            </a:r>
            <a:r>
              <a:rPr lang="en-IN" sz="2000" dirty="0">
                <a:effectLst/>
              </a:rPr>
              <a:t>1</a:t>
            </a:r>
            <a:r>
              <a:rPr lang="en-IN" sz="2000" dirty="0"/>
              <a:t>)- </a:t>
            </a:r>
            <a:r>
              <a:rPr lang="en-IN" sz="2000" dirty="0">
                <a:effectLst/>
              </a:rPr>
              <a:t>0</a:t>
            </a:r>
            <a:r>
              <a:rPr lang="en-IN" sz="2000" dirty="0"/>
              <a:t> = </a:t>
            </a:r>
            <a:r>
              <a:rPr lang="en-IN" sz="2000" dirty="0">
                <a:effectLst/>
              </a:rPr>
              <a:t>0</a:t>
            </a:r>
            <a:r>
              <a:rPr lang="en-IN" sz="2000" dirty="0"/>
              <a:t> H(Sunny, Temperature=mild) = -(</a:t>
            </a:r>
            <a:r>
              <a:rPr lang="en-IN" sz="2000" dirty="0">
                <a:effectLst/>
              </a:rPr>
              <a:t>1</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2</a:t>
            </a:r>
            <a:r>
              <a:rPr lang="en-IN" sz="2000" dirty="0"/>
              <a:t>)-(</a:t>
            </a:r>
            <a:r>
              <a:rPr lang="en-IN" sz="2000" dirty="0">
                <a:effectLst/>
              </a:rPr>
              <a:t>1</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2</a:t>
            </a:r>
            <a:r>
              <a:rPr lang="en-IN" sz="2000" dirty="0"/>
              <a:t>) = </a:t>
            </a:r>
            <a:r>
              <a:rPr lang="en-IN" sz="2000" dirty="0">
                <a:effectLst/>
              </a:rPr>
              <a:t>1</a:t>
            </a:r>
            <a:r>
              <a:rPr lang="en-IN" sz="2000" dirty="0"/>
              <a:t> </a:t>
            </a:r>
          </a:p>
          <a:p>
            <a:endParaRPr lang="en-IN" sz="2000" dirty="0"/>
          </a:p>
          <a:p>
            <a:r>
              <a:rPr lang="en-IN" sz="2000" b="1" dirty="0"/>
              <a:t>Average Entropy Information </a:t>
            </a:r>
            <a:r>
              <a:rPr lang="en-IN" sz="2000" b="1" dirty="0">
                <a:effectLst/>
              </a:rPr>
              <a:t>for</a:t>
            </a:r>
            <a:r>
              <a:rPr lang="en-IN" sz="2000" b="1" dirty="0"/>
              <a:t> Temperature – </a:t>
            </a:r>
          </a:p>
          <a:p>
            <a:endParaRPr lang="en-IN" sz="2000" b="1" dirty="0"/>
          </a:p>
          <a:p>
            <a:r>
              <a:rPr lang="en-IN" sz="2000" dirty="0"/>
              <a:t>I(Sunny, Temperature) = p(Sunny, hot)*H(Sunny, Temperature=hot) + p(Sunny, mild)*H(Sunny, Temperature=mild) + p(Sunny, cool)*H(Sunny, Temperature=cool) = (</a:t>
            </a:r>
            <a:r>
              <a:rPr lang="en-IN" sz="2000" dirty="0">
                <a:effectLst/>
              </a:rPr>
              <a:t>2</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1</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2</a:t>
            </a:r>
            <a:r>
              <a:rPr lang="en-IN" sz="2000" dirty="0"/>
              <a:t>/</a:t>
            </a:r>
            <a:r>
              <a:rPr lang="en-IN" sz="2000" dirty="0">
                <a:effectLst/>
              </a:rPr>
              <a:t>5</a:t>
            </a:r>
            <a:r>
              <a:rPr lang="en-IN" sz="2000" dirty="0"/>
              <a:t>)*</a:t>
            </a:r>
            <a:r>
              <a:rPr lang="en-IN" sz="2000" dirty="0">
                <a:effectLst/>
              </a:rPr>
              <a:t>1</a:t>
            </a:r>
            <a:r>
              <a:rPr lang="en-IN" sz="2000" dirty="0"/>
              <a:t> = </a:t>
            </a:r>
            <a:r>
              <a:rPr lang="en-IN" sz="2000" dirty="0">
                <a:effectLst/>
              </a:rPr>
              <a:t>0.4</a:t>
            </a:r>
            <a:r>
              <a:rPr lang="en-IN" sz="2000" dirty="0"/>
              <a:t> </a:t>
            </a:r>
          </a:p>
          <a:p>
            <a:endParaRPr lang="en-IN" sz="2000" dirty="0"/>
          </a:p>
          <a:p>
            <a:r>
              <a:rPr lang="en-IN" sz="2000" dirty="0"/>
              <a:t>Information Gain = H(Sunny) - I(Sunny, Temperature) = </a:t>
            </a:r>
            <a:r>
              <a:rPr lang="en-IN" sz="2000" dirty="0">
                <a:effectLst/>
              </a:rPr>
              <a:t>0.971</a:t>
            </a:r>
            <a:r>
              <a:rPr lang="en-IN" sz="2000" dirty="0"/>
              <a:t> - </a:t>
            </a:r>
            <a:r>
              <a:rPr lang="en-IN" sz="2000" dirty="0">
                <a:effectLst/>
              </a:rPr>
              <a:t>0.4</a:t>
            </a:r>
            <a:r>
              <a:rPr lang="en-IN" sz="2000" dirty="0"/>
              <a:t> = </a:t>
            </a:r>
            <a:r>
              <a:rPr lang="en-IN" sz="2000" dirty="0">
                <a:effectLst/>
              </a:rPr>
              <a:t>0.571</a:t>
            </a:r>
            <a:endParaRPr lang="en-US" sz="2000" dirty="0"/>
          </a:p>
        </p:txBody>
      </p:sp>
    </p:spTree>
    <p:extLst>
      <p:ext uri="{BB962C8B-B14F-4D97-AF65-F5344CB8AC3E}">
        <p14:creationId xmlns:p14="http://schemas.microsoft.com/office/powerpoint/2010/main" val="1599602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C189EB-F24F-C773-3648-82FD679EFE6C}"/>
              </a:ext>
            </a:extLst>
          </p:cNvPr>
          <p:cNvSpPr txBox="1"/>
          <p:nvPr/>
        </p:nvSpPr>
        <p:spPr>
          <a:xfrm>
            <a:off x="259266" y="655458"/>
            <a:ext cx="5951963" cy="5324535"/>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solidFill>
                  <a:srgbClr val="090A0B"/>
                </a:solidFill>
                <a:effectLst/>
              </a:rPr>
              <a:t>Second Attribute - Humidity</a:t>
            </a:r>
          </a:p>
          <a:p>
            <a:endParaRPr lang="en-IN" sz="2000" dirty="0"/>
          </a:p>
          <a:p>
            <a:r>
              <a:rPr lang="en-IN" sz="2000" dirty="0"/>
              <a:t>Categorical values - high, </a:t>
            </a:r>
            <a:r>
              <a:rPr lang="en-IN" sz="2000" dirty="0">
                <a:effectLst/>
              </a:rPr>
              <a:t>normal </a:t>
            </a:r>
          </a:p>
          <a:p>
            <a:endParaRPr lang="en-IN" sz="2000" dirty="0"/>
          </a:p>
          <a:p>
            <a:r>
              <a:rPr lang="en-IN" sz="2000" dirty="0">
                <a:effectLst/>
              </a:rPr>
              <a:t>H(Sunny, Humidity=high) </a:t>
            </a:r>
            <a:r>
              <a:rPr lang="en-IN" sz="2000" dirty="0"/>
              <a:t>= - </a:t>
            </a:r>
            <a:r>
              <a:rPr lang="en-IN" sz="2000" dirty="0">
                <a:effectLst/>
              </a:rPr>
              <a:t>0</a:t>
            </a:r>
            <a:r>
              <a:rPr lang="en-IN" sz="2000" dirty="0"/>
              <a:t> - (</a:t>
            </a:r>
            <a:r>
              <a:rPr lang="en-IN" sz="2000" dirty="0">
                <a:effectLst/>
              </a:rPr>
              <a:t>3</a:t>
            </a:r>
            <a:r>
              <a:rPr lang="en-IN" sz="2000" dirty="0"/>
              <a:t>/</a:t>
            </a:r>
            <a:r>
              <a:rPr lang="en-IN" sz="2000" dirty="0">
                <a:effectLst/>
              </a:rPr>
              <a:t>3</a:t>
            </a:r>
            <a:r>
              <a:rPr lang="en-IN" sz="2000" dirty="0"/>
              <a:t>)*</a:t>
            </a:r>
            <a:r>
              <a:rPr lang="en-IN" sz="2000" dirty="0">
                <a:effectLst/>
              </a:rPr>
              <a:t>log</a:t>
            </a:r>
            <a:r>
              <a:rPr lang="en-IN" sz="2000" dirty="0"/>
              <a:t>(</a:t>
            </a:r>
            <a:r>
              <a:rPr lang="en-IN" sz="2000" dirty="0">
                <a:effectLst/>
              </a:rPr>
              <a:t>3</a:t>
            </a:r>
            <a:r>
              <a:rPr lang="en-IN" sz="2000" dirty="0"/>
              <a:t>/</a:t>
            </a:r>
            <a:r>
              <a:rPr lang="en-IN" sz="2000" dirty="0">
                <a:effectLst/>
              </a:rPr>
              <a:t>3</a:t>
            </a:r>
            <a:r>
              <a:rPr lang="en-IN" sz="2000" dirty="0"/>
              <a:t>) = </a:t>
            </a:r>
            <a:r>
              <a:rPr lang="en-IN" sz="2000" dirty="0">
                <a:effectLst/>
              </a:rPr>
              <a:t>0</a:t>
            </a:r>
            <a:r>
              <a:rPr lang="en-IN" sz="2000" dirty="0"/>
              <a:t> </a:t>
            </a:r>
          </a:p>
          <a:p>
            <a:r>
              <a:rPr lang="en-IN" sz="2000" dirty="0"/>
              <a:t>H(Sunny, Humidity=normal) = -(</a:t>
            </a:r>
            <a:r>
              <a:rPr lang="en-IN" sz="2000" dirty="0">
                <a:effectLst/>
              </a:rPr>
              <a:t>2</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2</a:t>
            </a:r>
            <a:r>
              <a:rPr lang="en-IN" sz="2000" dirty="0"/>
              <a:t>)</a:t>
            </a:r>
            <a:r>
              <a:rPr lang="en-IN" sz="2000" dirty="0">
                <a:effectLst/>
              </a:rPr>
              <a:t>-0</a:t>
            </a:r>
            <a:r>
              <a:rPr lang="en-IN" sz="2000" dirty="0"/>
              <a:t> = </a:t>
            </a:r>
            <a:r>
              <a:rPr lang="en-IN" sz="2000" dirty="0">
                <a:effectLst/>
              </a:rPr>
              <a:t>0</a:t>
            </a:r>
            <a:r>
              <a:rPr lang="en-IN" sz="2000" dirty="0"/>
              <a:t> </a:t>
            </a:r>
          </a:p>
          <a:p>
            <a:endParaRPr lang="en-IN" sz="2000" dirty="0"/>
          </a:p>
          <a:p>
            <a:r>
              <a:rPr lang="en-IN" sz="2000" b="1" dirty="0"/>
              <a:t>Average Entropy Information </a:t>
            </a:r>
            <a:r>
              <a:rPr lang="en-IN" sz="2000" b="1" dirty="0">
                <a:effectLst/>
              </a:rPr>
              <a:t>for</a:t>
            </a:r>
            <a:r>
              <a:rPr lang="en-IN" sz="2000" b="1" dirty="0"/>
              <a:t> Humidity – </a:t>
            </a:r>
          </a:p>
          <a:p>
            <a:endParaRPr lang="en-IN" sz="2000" dirty="0"/>
          </a:p>
          <a:p>
            <a:r>
              <a:rPr lang="en-IN" sz="2000" dirty="0"/>
              <a:t>I(Sunny, Humidity) = p(Sunny, high)*H(Sunny, Humidity=high) + p(Sunny, normal)*H(Sunny, Humidity=normal) = (</a:t>
            </a:r>
            <a:r>
              <a:rPr lang="en-IN" sz="2000" dirty="0">
                <a:effectLst/>
              </a:rPr>
              <a:t>3</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2</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0</a:t>
            </a:r>
            <a:r>
              <a:rPr lang="en-IN" sz="2000" dirty="0"/>
              <a:t> </a:t>
            </a:r>
          </a:p>
          <a:p>
            <a:endParaRPr lang="en-IN" sz="2000" dirty="0"/>
          </a:p>
          <a:p>
            <a:r>
              <a:rPr lang="en-IN" sz="2000" dirty="0"/>
              <a:t>Information Gain = H(Sunny) - I(Sunny, Humidity) = </a:t>
            </a:r>
            <a:r>
              <a:rPr lang="en-IN" sz="2000" dirty="0">
                <a:effectLst/>
              </a:rPr>
              <a:t>0.971</a:t>
            </a:r>
            <a:r>
              <a:rPr lang="en-IN" sz="2000" dirty="0"/>
              <a:t> - </a:t>
            </a:r>
            <a:r>
              <a:rPr lang="en-IN" sz="2000" dirty="0">
                <a:effectLst/>
              </a:rPr>
              <a:t>0</a:t>
            </a:r>
            <a:r>
              <a:rPr lang="en-IN" sz="2000" dirty="0"/>
              <a:t> = </a:t>
            </a:r>
            <a:r>
              <a:rPr lang="en-IN" sz="2000" dirty="0">
                <a:effectLst/>
              </a:rPr>
              <a:t>0.971</a:t>
            </a:r>
            <a:endParaRPr lang="en-US" sz="2000" dirty="0"/>
          </a:p>
        </p:txBody>
      </p:sp>
      <p:sp>
        <p:nvSpPr>
          <p:cNvPr id="9" name="TextBox 8">
            <a:extLst>
              <a:ext uri="{FF2B5EF4-FFF2-40B4-BE49-F238E27FC236}">
                <a16:creationId xmlns:a16="http://schemas.microsoft.com/office/drawing/2014/main" id="{D6934FE4-66F3-3FF8-5164-CF556FF47387}"/>
              </a:ext>
            </a:extLst>
          </p:cNvPr>
          <p:cNvSpPr txBox="1"/>
          <p:nvPr/>
        </p:nvSpPr>
        <p:spPr>
          <a:xfrm>
            <a:off x="6541121" y="566006"/>
            <a:ext cx="5201113" cy="5632311"/>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effectLst/>
              </a:rPr>
              <a:t>Third Attribute – Wind</a:t>
            </a:r>
          </a:p>
          <a:p>
            <a:pPr algn="l" fontAlgn="base"/>
            <a:endParaRPr lang="en-IN" sz="2000" b="1" i="0" dirty="0">
              <a:effectLst/>
            </a:endParaRPr>
          </a:p>
          <a:p>
            <a:r>
              <a:rPr lang="en-IN" sz="2000" dirty="0"/>
              <a:t>Categorical values - </a:t>
            </a:r>
            <a:r>
              <a:rPr lang="en-IN" sz="2000" dirty="0">
                <a:effectLst/>
              </a:rPr>
              <a:t>weak</a:t>
            </a:r>
            <a:r>
              <a:rPr lang="en-IN" sz="2000" dirty="0"/>
              <a:t>, </a:t>
            </a:r>
            <a:r>
              <a:rPr lang="en-IN" sz="2000" dirty="0">
                <a:effectLst/>
              </a:rPr>
              <a:t>strong</a:t>
            </a:r>
            <a:r>
              <a:rPr lang="en-IN" sz="2000" dirty="0"/>
              <a:t> </a:t>
            </a:r>
          </a:p>
          <a:p>
            <a:endParaRPr lang="en-IN" sz="2000" dirty="0"/>
          </a:p>
          <a:p>
            <a:r>
              <a:rPr lang="en-IN" sz="2000" dirty="0"/>
              <a:t>H(Sunny, Wind=</a:t>
            </a:r>
            <a:r>
              <a:rPr lang="en-IN" sz="2000" dirty="0">
                <a:effectLst/>
              </a:rPr>
              <a:t>weak</a:t>
            </a:r>
            <a:r>
              <a:rPr lang="en-IN" sz="2000" dirty="0"/>
              <a:t>) = -(</a:t>
            </a:r>
            <a:r>
              <a:rPr lang="en-IN" sz="2000" dirty="0">
                <a:effectLst/>
              </a:rPr>
              <a:t>1</a:t>
            </a:r>
            <a:r>
              <a:rPr lang="en-IN" sz="2000" dirty="0"/>
              <a:t>/</a:t>
            </a:r>
            <a:r>
              <a:rPr lang="en-IN" sz="2000" dirty="0">
                <a:effectLst/>
              </a:rPr>
              <a:t>3</a:t>
            </a:r>
            <a:r>
              <a:rPr lang="en-IN" sz="2000" dirty="0"/>
              <a:t>)*log(</a:t>
            </a:r>
            <a:r>
              <a:rPr lang="en-IN" sz="2000" dirty="0">
                <a:effectLst/>
              </a:rPr>
              <a:t>1</a:t>
            </a:r>
            <a:r>
              <a:rPr lang="en-IN" sz="2000" dirty="0"/>
              <a:t>/</a:t>
            </a:r>
            <a:r>
              <a:rPr lang="en-IN" sz="2000" dirty="0">
                <a:effectLst/>
              </a:rPr>
              <a:t>3</a:t>
            </a:r>
            <a:r>
              <a:rPr lang="en-IN" sz="2000" dirty="0"/>
              <a:t>)-(</a:t>
            </a:r>
            <a:r>
              <a:rPr lang="en-IN" sz="2000" dirty="0">
                <a:effectLst/>
              </a:rPr>
              <a:t>2</a:t>
            </a:r>
            <a:r>
              <a:rPr lang="en-IN" sz="2000" dirty="0"/>
              <a:t>/</a:t>
            </a:r>
            <a:r>
              <a:rPr lang="en-IN" sz="2000" dirty="0">
                <a:effectLst/>
              </a:rPr>
              <a:t>3</a:t>
            </a:r>
            <a:r>
              <a:rPr lang="en-IN" sz="2000" dirty="0"/>
              <a:t>)*log(</a:t>
            </a:r>
            <a:r>
              <a:rPr lang="en-IN" sz="2000" dirty="0">
                <a:effectLst/>
              </a:rPr>
              <a:t>2</a:t>
            </a:r>
            <a:r>
              <a:rPr lang="en-IN" sz="2000" dirty="0"/>
              <a:t>/</a:t>
            </a:r>
            <a:r>
              <a:rPr lang="en-IN" sz="2000" dirty="0">
                <a:effectLst/>
              </a:rPr>
              <a:t>3</a:t>
            </a:r>
            <a:r>
              <a:rPr lang="en-IN" sz="2000" dirty="0"/>
              <a:t>) = </a:t>
            </a:r>
            <a:r>
              <a:rPr lang="en-IN" sz="2000" dirty="0">
                <a:effectLst/>
              </a:rPr>
              <a:t>0.918</a:t>
            </a:r>
            <a:r>
              <a:rPr lang="en-IN" sz="2000" dirty="0"/>
              <a:t> </a:t>
            </a:r>
          </a:p>
          <a:p>
            <a:endParaRPr lang="en-IN" sz="2000" dirty="0"/>
          </a:p>
          <a:p>
            <a:r>
              <a:rPr lang="en-IN" sz="2000" dirty="0"/>
              <a:t>H(Sunny, Wind=</a:t>
            </a:r>
            <a:r>
              <a:rPr lang="en-IN" sz="2000" dirty="0">
                <a:effectLst/>
              </a:rPr>
              <a:t>strong</a:t>
            </a:r>
            <a:r>
              <a:rPr lang="en-IN" sz="2000" dirty="0"/>
              <a:t>) = -(</a:t>
            </a:r>
            <a:r>
              <a:rPr lang="en-IN" sz="2000" dirty="0">
                <a:effectLst/>
              </a:rPr>
              <a:t>1</a:t>
            </a:r>
            <a:r>
              <a:rPr lang="en-IN" sz="2000" dirty="0"/>
              <a:t>/</a:t>
            </a:r>
            <a:r>
              <a:rPr lang="en-IN" sz="2000" dirty="0">
                <a:effectLst/>
              </a:rPr>
              <a:t>2</a:t>
            </a:r>
            <a:r>
              <a:rPr lang="en-IN" sz="2000" dirty="0"/>
              <a:t>)*log(</a:t>
            </a:r>
            <a:r>
              <a:rPr lang="en-IN" sz="2000" dirty="0">
                <a:effectLst/>
              </a:rPr>
              <a:t>1</a:t>
            </a:r>
            <a:r>
              <a:rPr lang="en-IN" sz="2000" dirty="0"/>
              <a:t>/</a:t>
            </a:r>
            <a:r>
              <a:rPr lang="en-IN" sz="2000" dirty="0">
                <a:effectLst/>
              </a:rPr>
              <a:t>2</a:t>
            </a:r>
            <a:r>
              <a:rPr lang="en-IN" sz="2000" dirty="0"/>
              <a:t>)-(</a:t>
            </a:r>
            <a:r>
              <a:rPr lang="en-IN" sz="2000" dirty="0">
                <a:effectLst/>
              </a:rPr>
              <a:t>1</a:t>
            </a:r>
            <a:r>
              <a:rPr lang="en-IN" sz="2000" dirty="0"/>
              <a:t>/</a:t>
            </a:r>
            <a:r>
              <a:rPr lang="en-IN" sz="2000" dirty="0">
                <a:effectLst/>
              </a:rPr>
              <a:t>2</a:t>
            </a:r>
            <a:r>
              <a:rPr lang="en-IN" sz="2000" dirty="0"/>
              <a:t>)*log(</a:t>
            </a:r>
            <a:r>
              <a:rPr lang="en-IN" sz="2000" dirty="0">
                <a:effectLst/>
              </a:rPr>
              <a:t>1</a:t>
            </a:r>
            <a:r>
              <a:rPr lang="en-IN" sz="2000" dirty="0"/>
              <a:t>/</a:t>
            </a:r>
            <a:r>
              <a:rPr lang="en-IN" sz="2000" dirty="0">
                <a:effectLst/>
              </a:rPr>
              <a:t>2</a:t>
            </a:r>
            <a:r>
              <a:rPr lang="en-IN" sz="2000" dirty="0"/>
              <a:t>) = </a:t>
            </a:r>
            <a:r>
              <a:rPr lang="en-IN" sz="2000" dirty="0">
                <a:effectLst/>
              </a:rPr>
              <a:t>1</a:t>
            </a:r>
            <a:r>
              <a:rPr lang="en-IN" sz="2000" dirty="0"/>
              <a:t> </a:t>
            </a:r>
          </a:p>
          <a:p>
            <a:endParaRPr lang="en-IN" sz="2000" dirty="0"/>
          </a:p>
          <a:p>
            <a:r>
              <a:rPr lang="en-IN" sz="2000" b="1" dirty="0"/>
              <a:t>Average Entropy Information </a:t>
            </a:r>
            <a:r>
              <a:rPr lang="en-IN" sz="2000" b="1" dirty="0">
                <a:effectLst/>
              </a:rPr>
              <a:t>for</a:t>
            </a:r>
            <a:r>
              <a:rPr lang="en-IN" sz="2000" b="1" dirty="0"/>
              <a:t> Wind - </a:t>
            </a:r>
            <a:r>
              <a:rPr lang="en-IN" sz="2000" dirty="0"/>
              <a:t>I(Sunny, Wind) = p(Sunny, </a:t>
            </a:r>
            <a:r>
              <a:rPr lang="en-IN" sz="2000" dirty="0">
                <a:effectLst/>
              </a:rPr>
              <a:t>weak</a:t>
            </a:r>
            <a:r>
              <a:rPr lang="en-IN" sz="2000" dirty="0"/>
              <a:t>)*H(Sunny, Wind=</a:t>
            </a:r>
            <a:r>
              <a:rPr lang="en-IN" sz="2000" dirty="0">
                <a:effectLst/>
              </a:rPr>
              <a:t>weak</a:t>
            </a:r>
            <a:r>
              <a:rPr lang="en-IN" sz="2000" dirty="0"/>
              <a:t>) + p(Sunny, </a:t>
            </a:r>
            <a:r>
              <a:rPr lang="en-IN" sz="2000" dirty="0">
                <a:effectLst/>
              </a:rPr>
              <a:t>strong</a:t>
            </a:r>
            <a:r>
              <a:rPr lang="en-IN" sz="2000" dirty="0"/>
              <a:t>)*H(Sunny, Wind=</a:t>
            </a:r>
            <a:r>
              <a:rPr lang="en-IN" sz="2000" dirty="0">
                <a:effectLst/>
              </a:rPr>
              <a:t>strong</a:t>
            </a:r>
            <a:r>
              <a:rPr lang="en-IN" sz="2000" dirty="0"/>
              <a:t>) = (</a:t>
            </a:r>
            <a:r>
              <a:rPr lang="en-IN" sz="2000" dirty="0">
                <a:effectLst/>
              </a:rPr>
              <a:t>3</a:t>
            </a:r>
            <a:r>
              <a:rPr lang="en-IN" sz="2000" dirty="0"/>
              <a:t>/</a:t>
            </a:r>
            <a:r>
              <a:rPr lang="en-IN" sz="2000" dirty="0">
                <a:effectLst/>
              </a:rPr>
              <a:t>5</a:t>
            </a:r>
            <a:r>
              <a:rPr lang="en-IN" sz="2000" dirty="0"/>
              <a:t>)*</a:t>
            </a:r>
            <a:r>
              <a:rPr lang="en-IN" sz="2000" dirty="0">
                <a:effectLst/>
              </a:rPr>
              <a:t>0.918</a:t>
            </a:r>
            <a:r>
              <a:rPr lang="en-IN" sz="2000" dirty="0"/>
              <a:t> + (</a:t>
            </a:r>
            <a:r>
              <a:rPr lang="en-IN" sz="2000" dirty="0">
                <a:effectLst/>
              </a:rPr>
              <a:t>2</a:t>
            </a:r>
            <a:r>
              <a:rPr lang="en-IN" sz="2000" dirty="0"/>
              <a:t>/</a:t>
            </a:r>
            <a:r>
              <a:rPr lang="en-IN" sz="2000" dirty="0">
                <a:effectLst/>
              </a:rPr>
              <a:t>5</a:t>
            </a:r>
            <a:r>
              <a:rPr lang="en-IN" sz="2000" dirty="0"/>
              <a:t>)*</a:t>
            </a:r>
            <a:r>
              <a:rPr lang="en-IN" sz="2000" dirty="0">
                <a:effectLst/>
              </a:rPr>
              <a:t>1</a:t>
            </a:r>
            <a:r>
              <a:rPr lang="en-IN" sz="2000" dirty="0"/>
              <a:t> = </a:t>
            </a:r>
            <a:r>
              <a:rPr lang="en-IN" sz="2000" dirty="0">
                <a:effectLst/>
              </a:rPr>
              <a:t>0.9508</a:t>
            </a:r>
          </a:p>
          <a:p>
            <a:endParaRPr lang="en-IN" sz="2000" dirty="0"/>
          </a:p>
          <a:p>
            <a:r>
              <a:rPr lang="en-IN" sz="2000" dirty="0"/>
              <a:t> Information Gain = H(Sunny) - I(Sunny, Wind) = </a:t>
            </a:r>
            <a:r>
              <a:rPr lang="en-IN" sz="2000" dirty="0">
                <a:effectLst/>
              </a:rPr>
              <a:t>0.971</a:t>
            </a:r>
            <a:r>
              <a:rPr lang="en-IN" sz="2000" dirty="0"/>
              <a:t> - </a:t>
            </a:r>
            <a:r>
              <a:rPr lang="en-IN" sz="2000" dirty="0">
                <a:effectLst/>
              </a:rPr>
              <a:t>0.9508</a:t>
            </a:r>
            <a:r>
              <a:rPr lang="en-IN" sz="2000" dirty="0"/>
              <a:t> = </a:t>
            </a:r>
            <a:r>
              <a:rPr lang="en-IN" sz="2000" dirty="0">
                <a:effectLst/>
              </a:rPr>
              <a:t>0.0202</a:t>
            </a:r>
            <a:endParaRPr lang="en-US" sz="2000" dirty="0"/>
          </a:p>
        </p:txBody>
      </p:sp>
    </p:spTree>
    <p:extLst>
      <p:ext uri="{BB962C8B-B14F-4D97-AF65-F5344CB8AC3E}">
        <p14:creationId xmlns:p14="http://schemas.microsoft.com/office/powerpoint/2010/main" val="142416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maximum information gain is Humidity">
            <a:extLst>
              <a:ext uri="{FF2B5EF4-FFF2-40B4-BE49-F238E27FC236}">
                <a16:creationId xmlns:a16="http://schemas.microsoft.com/office/drawing/2014/main" id="{AD21B2BD-C044-169B-7B47-68EA39E3E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60" y="713678"/>
            <a:ext cx="11030972" cy="45831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7BE76D-21E8-4CC8-D89B-BF03691829BA}"/>
              </a:ext>
            </a:extLst>
          </p:cNvPr>
          <p:cNvSpPr txBox="1"/>
          <p:nvPr/>
        </p:nvSpPr>
        <p:spPr>
          <a:xfrm>
            <a:off x="811623" y="243984"/>
            <a:ext cx="11030972" cy="369332"/>
          </a:xfrm>
          <a:prstGeom prst="rect">
            <a:avLst/>
          </a:prstGeom>
          <a:solidFill>
            <a:schemeClr val="accent1">
              <a:lumMod val="20000"/>
              <a:lumOff val="80000"/>
            </a:schemeClr>
          </a:solidFill>
          <a:ln>
            <a:solidFill>
              <a:schemeClr val="tx1"/>
            </a:solidFill>
          </a:ln>
        </p:spPr>
        <p:txBody>
          <a:bodyPr wrap="square">
            <a:spAutoFit/>
          </a:bodyPr>
          <a:lstStyle/>
          <a:p>
            <a:r>
              <a:rPr lang="en-IN" b="0" i="0" dirty="0">
                <a:effectLst/>
                <a:latin typeface="Arial" panose="020B0604020202020204" pitchFamily="34" charset="0"/>
              </a:rPr>
              <a:t>Here, the attribute with maximum information gain is Humidity. So, the decision tree built so far -</a:t>
            </a:r>
            <a:endParaRPr lang="en-US" dirty="0"/>
          </a:p>
        </p:txBody>
      </p:sp>
      <p:sp>
        <p:nvSpPr>
          <p:cNvPr id="11" name="TextBox 10">
            <a:extLst>
              <a:ext uri="{FF2B5EF4-FFF2-40B4-BE49-F238E27FC236}">
                <a16:creationId xmlns:a16="http://schemas.microsoft.com/office/drawing/2014/main" id="{BD03424B-B0DB-1725-24BA-3F6EBABB7B21}"/>
              </a:ext>
            </a:extLst>
          </p:cNvPr>
          <p:cNvSpPr txBox="1"/>
          <p:nvPr/>
        </p:nvSpPr>
        <p:spPr>
          <a:xfrm>
            <a:off x="591014" y="5684439"/>
            <a:ext cx="11128917" cy="923330"/>
          </a:xfrm>
          <a:prstGeom prst="rect">
            <a:avLst/>
          </a:prstGeom>
          <a:solidFill>
            <a:schemeClr val="accent1">
              <a:lumMod val="20000"/>
              <a:lumOff val="80000"/>
            </a:schemeClr>
          </a:solidFill>
          <a:ln>
            <a:solidFill>
              <a:schemeClr val="tx1"/>
            </a:solidFill>
          </a:ln>
        </p:spPr>
        <p:txBody>
          <a:bodyPr wrap="square">
            <a:spAutoFit/>
          </a:bodyPr>
          <a:lstStyle/>
          <a:p>
            <a:r>
              <a:rPr lang="en-IN" b="0" i="0" dirty="0">
                <a:effectLst/>
                <a:latin typeface="Arial" panose="020B0604020202020204" pitchFamily="34" charset="0"/>
              </a:rPr>
              <a:t>Here, when Outlook = Sunny and Humidity = High, it is a pure class of category "no". </a:t>
            </a:r>
          </a:p>
          <a:p>
            <a:r>
              <a:rPr lang="en-IN" b="0" i="0" dirty="0">
                <a:effectLst/>
                <a:latin typeface="Arial" panose="020B0604020202020204" pitchFamily="34" charset="0"/>
              </a:rPr>
              <a:t>And When Outlook = Sunny and Humidity = Normal, it is again a pure class of category "yes". </a:t>
            </a:r>
          </a:p>
          <a:p>
            <a:r>
              <a:rPr lang="en-IN" b="0" i="0" dirty="0">
                <a:effectLst/>
                <a:latin typeface="Arial" panose="020B0604020202020204" pitchFamily="34" charset="0"/>
              </a:rPr>
              <a:t>Therefore, we don't need to do further calculations.</a:t>
            </a:r>
            <a:endParaRPr lang="en-US" dirty="0"/>
          </a:p>
        </p:txBody>
      </p:sp>
    </p:spTree>
    <p:extLst>
      <p:ext uri="{BB962C8B-B14F-4D97-AF65-F5344CB8AC3E}">
        <p14:creationId xmlns:p14="http://schemas.microsoft.com/office/powerpoint/2010/main" val="266780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154C9-913D-6596-D649-230683645190}"/>
              </a:ext>
            </a:extLst>
          </p:cNvPr>
          <p:cNvSpPr>
            <a:spLocks noGrp="1"/>
          </p:cNvSpPr>
          <p:nvPr>
            <p:ph idx="1"/>
          </p:nvPr>
        </p:nvSpPr>
        <p:spPr>
          <a:xfrm>
            <a:off x="346134" y="1836146"/>
            <a:ext cx="5262930" cy="3784069"/>
          </a:xfrm>
          <a:solidFill>
            <a:schemeClr val="accent1">
              <a:lumMod val="20000"/>
              <a:lumOff val="80000"/>
            </a:schemeClr>
          </a:solidFill>
          <a:ln>
            <a:solidFill>
              <a:schemeClr val="tx1"/>
            </a:solidFill>
          </a:ln>
        </p:spPr>
        <p:txBody>
          <a:bodyPr>
            <a:noAutofit/>
          </a:bodyPr>
          <a:lstStyle/>
          <a:p>
            <a:pPr marL="0" indent="0">
              <a:buNone/>
            </a:pPr>
            <a:r>
              <a:rPr lang="en-IN" sz="2000" b="0" i="0" dirty="0">
                <a:effectLst/>
              </a:rPr>
              <a:t>Now, finding the best attribute for splitting the data with </a:t>
            </a:r>
          </a:p>
          <a:p>
            <a:pPr marL="0" indent="0">
              <a:buNone/>
            </a:pPr>
            <a:r>
              <a:rPr lang="en-IN" sz="2000" b="0" i="0" dirty="0">
                <a:effectLst/>
              </a:rPr>
              <a:t>Outlook=Sunny values{ Dataset rows = [4, 5, 6, 10, 14]}.</a:t>
            </a:r>
          </a:p>
          <a:p>
            <a:pPr marL="0" indent="0">
              <a:buNone/>
            </a:pPr>
            <a:r>
              <a:rPr lang="en-IN" sz="2000" dirty="0"/>
              <a:t>Complete entropy </a:t>
            </a:r>
            <a:r>
              <a:rPr lang="en-IN" sz="2000" dirty="0">
                <a:effectLst/>
              </a:rPr>
              <a:t>of</a:t>
            </a:r>
            <a:r>
              <a:rPr lang="en-IN" sz="2000" dirty="0"/>
              <a:t> Rain </a:t>
            </a:r>
            <a:r>
              <a:rPr lang="en-IN" sz="2000" dirty="0">
                <a:effectLst/>
              </a:rPr>
              <a:t>is</a:t>
            </a:r>
            <a:r>
              <a:rPr lang="en-IN" sz="2000" dirty="0"/>
              <a:t> – </a:t>
            </a:r>
          </a:p>
          <a:p>
            <a:pPr marL="0" indent="0">
              <a:buNone/>
            </a:pPr>
            <a:endParaRPr lang="en-IN" sz="2000" dirty="0"/>
          </a:p>
          <a:p>
            <a:pPr marL="0" indent="0">
              <a:buNone/>
            </a:pPr>
            <a:r>
              <a:rPr lang="en-IN" sz="2000" dirty="0"/>
              <a:t>H(S) = - p(</a:t>
            </a:r>
            <a:r>
              <a:rPr lang="en-IN" sz="2000" dirty="0">
                <a:effectLst/>
              </a:rPr>
              <a:t>yes</a:t>
            </a:r>
            <a:r>
              <a:rPr lang="en-IN" sz="2000" dirty="0"/>
              <a:t>) * log2(p(</a:t>
            </a:r>
            <a:r>
              <a:rPr lang="en-IN" sz="2000" dirty="0">
                <a:effectLst/>
              </a:rPr>
              <a:t>yes</a:t>
            </a:r>
            <a:r>
              <a:rPr lang="en-IN" sz="2000" dirty="0"/>
              <a:t>)) - p(</a:t>
            </a:r>
            <a:r>
              <a:rPr lang="en-IN" sz="2000" dirty="0">
                <a:effectLst/>
              </a:rPr>
              <a:t>no</a:t>
            </a:r>
            <a:r>
              <a:rPr lang="en-IN" sz="2000" dirty="0"/>
              <a:t>) * log2(p(</a:t>
            </a:r>
            <a:r>
              <a:rPr lang="en-IN" sz="2000" dirty="0">
                <a:effectLst/>
              </a:rPr>
              <a:t>no</a:t>
            </a:r>
            <a:r>
              <a:rPr lang="en-IN" sz="2000" dirty="0"/>
              <a:t>)) = - (</a:t>
            </a:r>
            <a:r>
              <a:rPr lang="en-IN" sz="2000" dirty="0">
                <a:effectLst/>
              </a:rPr>
              <a:t>3</a:t>
            </a:r>
            <a:r>
              <a:rPr lang="en-IN" sz="2000" dirty="0"/>
              <a:t>/</a:t>
            </a:r>
            <a:r>
              <a:rPr lang="en-IN" sz="2000" dirty="0">
                <a:effectLst/>
              </a:rPr>
              <a:t>5</a:t>
            </a:r>
            <a:r>
              <a:rPr lang="en-IN" sz="2000" dirty="0"/>
              <a:t>) * log(</a:t>
            </a:r>
            <a:r>
              <a:rPr lang="en-IN" sz="2000" dirty="0">
                <a:effectLst/>
              </a:rPr>
              <a:t>3</a:t>
            </a:r>
            <a:r>
              <a:rPr lang="en-IN" sz="2000" dirty="0"/>
              <a:t>/</a:t>
            </a:r>
            <a:r>
              <a:rPr lang="en-IN" sz="2000" dirty="0">
                <a:effectLst/>
              </a:rPr>
              <a:t>5</a:t>
            </a:r>
            <a:r>
              <a:rPr lang="en-IN" sz="2000" dirty="0"/>
              <a:t>) - (</a:t>
            </a:r>
            <a:r>
              <a:rPr lang="en-IN" sz="2000" dirty="0">
                <a:effectLst/>
              </a:rPr>
              <a:t>2</a:t>
            </a:r>
            <a:r>
              <a:rPr lang="en-IN" sz="2000" dirty="0"/>
              <a:t>/</a:t>
            </a:r>
            <a:r>
              <a:rPr lang="en-IN" sz="2000" dirty="0">
                <a:effectLst/>
              </a:rPr>
              <a:t>5</a:t>
            </a:r>
            <a:r>
              <a:rPr lang="en-IN" sz="2000" dirty="0"/>
              <a:t>) * log(</a:t>
            </a:r>
            <a:r>
              <a:rPr lang="en-IN" sz="2000" dirty="0">
                <a:effectLst/>
              </a:rPr>
              <a:t>2</a:t>
            </a:r>
            <a:r>
              <a:rPr lang="en-IN" sz="2000" dirty="0"/>
              <a:t>/</a:t>
            </a:r>
            <a:r>
              <a:rPr lang="en-IN" sz="2000" dirty="0">
                <a:effectLst/>
              </a:rPr>
              <a:t>5</a:t>
            </a:r>
            <a:r>
              <a:rPr lang="en-IN" sz="2000" dirty="0"/>
              <a:t>) = </a:t>
            </a:r>
            <a:r>
              <a:rPr lang="en-IN" sz="2000" dirty="0">
                <a:effectLst/>
              </a:rPr>
              <a:t>0.971</a:t>
            </a:r>
            <a:endParaRPr lang="en-US" sz="2000" dirty="0"/>
          </a:p>
        </p:txBody>
      </p:sp>
      <p:sp>
        <p:nvSpPr>
          <p:cNvPr id="5" name="TextBox 4">
            <a:extLst>
              <a:ext uri="{FF2B5EF4-FFF2-40B4-BE49-F238E27FC236}">
                <a16:creationId xmlns:a16="http://schemas.microsoft.com/office/drawing/2014/main" id="{17EEE6B0-D7A3-A644-91CA-3C1E402A1844}"/>
              </a:ext>
            </a:extLst>
          </p:cNvPr>
          <p:cNvSpPr txBox="1"/>
          <p:nvPr/>
        </p:nvSpPr>
        <p:spPr>
          <a:xfrm>
            <a:off x="5751726" y="616857"/>
            <a:ext cx="6094140" cy="5940088"/>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solidFill>
                  <a:srgbClr val="090A0B"/>
                </a:solidFill>
                <a:effectLst/>
              </a:rPr>
              <a:t>First Attribute – Temperature</a:t>
            </a:r>
          </a:p>
          <a:p>
            <a:endParaRPr lang="en-IN" sz="2000" b="1" dirty="0">
              <a:solidFill>
                <a:srgbClr val="090A0B"/>
              </a:solidFill>
            </a:endParaRPr>
          </a:p>
          <a:p>
            <a:r>
              <a:rPr lang="en-IN" sz="2000" dirty="0"/>
              <a:t>Categorical values - mild, </a:t>
            </a:r>
            <a:r>
              <a:rPr lang="en-IN" sz="2000" dirty="0">
                <a:effectLst/>
              </a:rPr>
              <a:t>cool </a:t>
            </a:r>
          </a:p>
          <a:p>
            <a:endParaRPr lang="en-IN" sz="2000" dirty="0"/>
          </a:p>
          <a:p>
            <a:r>
              <a:rPr lang="en-IN" sz="2000" dirty="0">
                <a:effectLst/>
              </a:rPr>
              <a:t>H(Rain, Temperature=cool) </a:t>
            </a:r>
            <a:r>
              <a:rPr lang="en-IN" sz="2000" dirty="0"/>
              <a:t>= -(</a:t>
            </a:r>
            <a:r>
              <a:rPr lang="en-IN" sz="2000" dirty="0">
                <a:effectLst/>
              </a:rPr>
              <a:t>1</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2</a:t>
            </a:r>
            <a:r>
              <a:rPr lang="en-IN" sz="2000" dirty="0"/>
              <a:t>)- (</a:t>
            </a:r>
            <a:r>
              <a:rPr lang="en-IN" sz="2000" dirty="0">
                <a:effectLst/>
              </a:rPr>
              <a:t>1</a:t>
            </a:r>
            <a:r>
              <a:rPr lang="en-IN" sz="2000" dirty="0"/>
              <a:t>/</a:t>
            </a:r>
            <a:r>
              <a:rPr lang="en-IN" sz="2000" dirty="0">
                <a:effectLst/>
              </a:rPr>
              <a:t>2</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2</a:t>
            </a:r>
            <a:r>
              <a:rPr lang="en-IN" sz="2000" dirty="0"/>
              <a:t>) = </a:t>
            </a:r>
            <a:r>
              <a:rPr lang="en-IN" sz="2000" dirty="0">
                <a:effectLst/>
              </a:rPr>
              <a:t>1</a:t>
            </a:r>
            <a:r>
              <a:rPr lang="en-IN" sz="2000" dirty="0"/>
              <a:t> </a:t>
            </a:r>
          </a:p>
          <a:p>
            <a:endParaRPr lang="en-IN" sz="2000" dirty="0"/>
          </a:p>
          <a:p>
            <a:r>
              <a:rPr lang="en-IN" sz="2000" dirty="0"/>
              <a:t>H(Rain, Temperature=mild) = -(</a:t>
            </a:r>
            <a:r>
              <a:rPr lang="en-IN" sz="2000" dirty="0">
                <a:effectLst/>
              </a:rPr>
              <a:t>2</a:t>
            </a:r>
            <a:r>
              <a:rPr lang="en-IN" sz="2000" dirty="0"/>
              <a:t>/</a:t>
            </a:r>
            <a:r>
              <a:rPr lang="en-IN" sz="2000" dirty="0">
                <a:effectLst/>
              </a:rPr>
              <a:t>3</a:t>
            </a:r>
            <a:r>
              <a:rPr lang="en-IN" sz="2000" dirty="0"/>
              <a:t>)*</a:t>
            </a:r>
            <a:r>
              <a:rPr lang="en-IN" sz="2000" dirty="0">
                <a:effectLst/>
              </a:rPr>
              <a:t>log</a:t>
            </a:r>
            <a:r>
              <a:rPr lang="en-IN" sz="2000" dirty="0"/>
              <a:t>(</a:t>
            </a:r>
            <a:r>
              <a:rPr lang="en-IN" sz="2000" dirty="0">
                <a:effectLst/>
              </a:rPr>
              <a:t>2</a:t>
            </a:r>
            <a:r>
              <a:rPr lang="en-IN" sz="2000" dirty="0"/>
              <a:t>/</a:t>
            </a:r>
            <a:r>
              <a:rPr lang="en-IN" sz="2000" dirty="0">
                <a:effectLst/>
              </a:rPr>
              <a:t>3</a:t>
            </a:r>
            <a:r>
              <a:rPr lang="en-IN" sz="2000" dirty="0"/>
              <a:t>)-(</a:t>
            </a:r>
            <a:r>
              <a:rPr lang="en-IN" sz="2000" dirty="0">
                <a:effectLst/>
              </a:rPr>
              <a:t>1</a:t>
            </a:r>
            <a:r>
              <a:rPr lang="en-IN" sz="2000" dirty="0"/>
              <a:t>/</a:t>
            </a:r>
            <a:r>
              <a:rPr lang="en-IN" sz="2000" dirty="0">
                <a:effectLst/>
              </a:rPr>
              <a:t>3</a:t>
            </a:r>
            <a:r>
              <a:rPr lang="en-IN" sz="2000" dirty="0"/>
              <a:t>)*</a:t>
            </a:r>
            <a:r>
              <a:rPr lang="en-IN" sz="2000" dirty="0">
                <a:effectLst/>
              </a:rPr>
              <a:t>log</a:t>
            </a:r>
            <a:r>
              <a:rPr lang="en-IN" sz="2000" dirty="0"/>
              <a:t>(</a:t>
            </a:r>
            <a:r>
              <a:rPr lang="en-IN" sz="2000" dirty="0">
                <a:effectLst/>
              </a:rPr>
              <a:t>1</a:t>
            </a:r>
            <a:r>
              <a:rPr lang="en-IN" sz="2000" dirty="0"/>
              <a:t>/</a:t>
            </a:r>
            <a:r>
              <a:rPr lang="en-IN" sz="2000" dirty="0">
                <a:effectLst/>
              </a:rPr>
              <a:t>3</a:t>
            </a:r>
            <a:r>
              <a:rPr lang="en-IN" sz="2000" dirty="0"/>
              <a:t>) = </a:t>
            </a:r>
            <a:r>
              <a:rPr lang="en-IN" sz="2000" dirty="0">
                <a:effectLst/>
              </a:rPr>
              <a:t>0.918</a:t>
            </a:r>
            <a:r>
              <a:rPr lang="en-IN" sz="2000" dirty="0"/>
              <a:t> </a:t>
            </a:r>
          </a:p>
          <a:p>
            <a:endParaRPr lang="en-IN" sz="2000" dirty="0"/>
          </a:p>
          <a:p>
            <a:r>
              <a:rPr lang="en-IN" sz="2000" b="1" dirty="0"/>
              <a:t>Average Entropy Information </a:t>
            </a:r>
            <a:r>
              <a:rPr lang="en-IN" sz="2000" b="1" dirty="0">
                <a:effectLst/>
              </a:rPr>
              <a:t>for</a:t>
            </a:r>
            <a:r>
              <a:rPr lang="en-IN" sz="2000" b="1" dirty="0"/>
              <a:t> Temperature – </a:t>
            </a:r>
          </a:p>
          <a:p>
            <a:endParaRPr lang="en-IN" sz="2000" b="1" dirty="0"/>
          </a:p>
          <a:p>
            <a:r>
              <a:rPr lang="en-IN" sz="2000" dirty="0"/>
              <a:t>I(Rain, Temperature) = p(Rain, mild)*H(Rain, Temperature=mild) + p(Rain, cool)*H(Rain, Temperature=cool) = (</a:t>
            </a:r>
            <a:r>
              <a:rPr lang="en-IN" sz="2000" dirty="0">
                <a:effectLst/>
              </a:rPr>
              <a:t>2</a:t>
            </a:r>
            <a:r>
              <a:rPr lang="en-IN" sz="2000" dirty="0"/>
              <a:t>/</a:t>
            </a:r>
            <a:r>
              <a:rPr lang="en-IN" sz="2000" dirty="0">
                <a:effectLst/>
              </a:rPr>
              <a:t>5</a:t>
            </a:r>
            <a:r>
              <a:rPr lang="en-IN" sz="2000" dirty="0"/>
              <a:t>)*</a:t>
            </a:r>
            <a:r>
              <a:rPr lang="en-IN" sz="2000" dirty="0">
                <a:effectLst/>
              </a:rPr>
              <a:t>1</a:t>
            </a:r>
            <a:r>
              <a:rPr lang="en-IN" sz="2000" dirty="0"/>
              <a:t> + (</a:t>
            </a:r>
            <a:r>
              <a:rPr lang="en-IN" sz="2000" dirty="0">
                <a:effectLst/>
              </a:rPr>
              <a:t>3</a:t>
            </a:r>
            <a:r>
              <a:rPr lang="en-IN" sz="2000" dirty="0"/>
              <a:t>/</a:t>
            </a:r>
            <a:r>
              <a:rPr lang="en-IN" sz="2000" dirty="0">
                <a:effectLst/>
              </a:rPr>
              <a:t>5</a:t>
            </a:r>
            <a:r>
              <a:rPr lang="en-IN" sz="2000" dirty="0"/>
              <a:t>)*</a:t>
            </a:r>
            <a:r>
              <a:rPr lang="en-IN" sz="2000" dirty="0">
                <a:effectLst/>
              </a:rPr>
              <a:t>0.918</a:t>
            </a:r>
            <a:r>
              <a:rPr lang="en-IN" sz="2000" dirty="0"/>
              <a:t> = </a:t>
            </a:r>
            <a:r>
              <a:rPr lang="en-IN" sz="2000" dirty="0">
                <a:effectLst/>
              </a:rPr>
              <a:t>0.9508</a:t>
            </a:r>
          </a:p>
          <a:p>
            <a:endParaRPr lang="en-IN" sz="2000" dirty="0"/>
          </a:p>
          <a:p>
            <a:r>
              <a:rPr lang="en-IN" sz="2000" dirty="0"/>
              <a:t> Information Gain = H(Rain) - I(Rain, Temperature) = </a:t>
            </a:r>
            <a:r>
              <a:rPr lang="en-IN" sz="2000" dirty="0">
                <a:effectLst/>
              </a:rPr>
              <a:t>0.971</a:t>
            </a:r>
            <a:r>
              <a:rPr lang="en-IN" sz="2000" dirty="0"/>
              <a:t> - </a:t>
            </a:r>
            <a:r>
              <a:rPr lang="en-IN" sz="2000" dirty="0">
                <a:effectLst/>
              </a:rPr>
              <a:t>0.9508</a:t>
            </a:r>
            <a:r>
              <a:rPr lang="en-IN" sz="2000" dirty="0"/>
              <a:t> = </a:t>
            </a:r>
            <a:r>
              <a:rPr lang="en-IN" sz="2000" dirty="0">
                <a:effectLst/>
              </a:rPr>
              <a:t>0.0202</a:t>
            </a:r>
            <a:endParaRPr lang="en-US" sz="2000" dirty="0"/>
          </a:p>
        </p:txBody>
      </p:sp>
    </p:spTree>
    <p:extLst>
      <p:ext uri="{BB962C8B-B14F-4D97-AF65-F5344CB8AC3E}">
        <p14:creationId xmlns:p14="http://schemas.microsoft.com/office/powerpoint/2010/main" val="1363698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B511B0-FC4C-128F-A2B4-A09ACF53BECA}"/>
              </a:ext>
            </a:extLst>
          </p:cNvPr>
          <p:cNvSpPr txBox="1"/>
          <p:nvPr/>
        </p:nvSpPr>
        <p:spPr>
          <a:xfrm>
            <a:off x="328515" y="457618"/>
            <a:ext cx="4823348" cy="4708981"/>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b="1" i="0" dirty="0">
                <a:effectLst/>
              </a:rPr>
              <a:t>Second Attribute - Wind</a:t>
            </a:r>
          </a:p>
          <a:p>
            <a:r>
              <a:rPr lang="en-IN" sz="2000" dirty="0"/>
              <a:t>Categorical values - </a:t>
            </a:r>
            <a:r>
              <a:rPr lang="en-IN" sz="2000" dirty="0">
                <a:effectLst/>
              </a:rPr>
              <a:t>weak</a:t>
            </a:r>
            <a:r>
              <a:rPr lang="en-IN" sz="2000" dirty="0"/>
              <a:t>, </a:t>
            </a:r>
            <a:r>
              <a:rPr lang="en-IN" sz="2000" dirty="0">
                <a:effectLst/>
              </a:rPr>
              <a:t>strong</a:t>
            </a:r>
            <a:r>
              <a:rPr lang="en-IN" sz="2000" dirty="0"/>
              <a:t> </a:t>
            </a:r>
          </a:p>
          <a:p>
            <a:endParaRPr lang="en-IN" sz="2000" dirty="0"/>
          </a:p>
          <a:p>
            <a:r>
              <a:rPr lang="en-IN" sz="2000" dirty="0"/>
              <a:t>H(Wind=</a:t>
            </a:r>
            <a:r>
              <a:rPr lang="en-IN" sz="2000" dirty="0">
                <a:effectLst/>
              </a:rPr>
              <a:t>weak</a:t>
            </a:r>
            <a:r>
              <a:rPr lang="en-IN" sz="2000" dirty="0"/>
              <a:t>) = -(</a:t>
            </a:r>
            <a:r>
              <a:rPr lang="en-IN" sz="2000" dirty="0">
                <a:effectLst/>
              </a:rPr>
              <a:t>3</a:t>
            </a:r>
            <a:r>
              <a:rPr lang="en-IN" sz="2000" dirty="0"/>
              <a:t>/</a:t>
            </a:r>
            <a:r>
              <a:rPr lang="en-IN" sz="2000" dirty="0">
                <a:effectLst/>
              </a:rPr>
              <a:t>3</a:t>
            </a:r>
            <a:r>
              <a:rPr lang="en-IN" sz="2000" dirty="0"/>
              <a:t>)*log(</a:t>
            </a:r>
            <a:r>
              <a:rPr lang="en-IN" sz="2000" dirty="0">
                <a:effectLst/>
              </a:rPr>
              <a:t>3</a:t>
            </a:r>
            <a:r>
              <a:rPr lang="en-IN" sz="2000" dirty="0"/>
              <a:t>/</a:t>
            </a:r>
            <a:r>
              <a:rPr lang="en-IN" sz="2000" dirty="0">
                <a:effectLst/>
              </a:rPr>
              <a:t>3</a:t>
            </a:r>
            <a:r>
              <a:rPr lang="en-IN" sz="2000" dirty="0"/>
              <a:t>)</a:t>
            </a:r>
            <a:r>
              <a:rPr lang="en-IN" sz="2000" dirty="0">
                <a:effectLst/>
              </a:rPr>
              <a:t>-0</a:t>
            </a:r>
            <a:r>
              <a:rPr lang="en-IN" sz="2000" dirty="0"/>
              <a:t> = </a:t>
            </a:r>
            <a:r>
              <a:rPr lang="en-IN" sz="2000" dirty="0">
                <a:effectLst/>
              </a:rPr>
              <a:t>0</a:t>
            </a:r>
            <a:r>
              <a:rPr lang="en-IN" sz="2000" dirty="0"/>
              <a:t> </a:t>
            </a:r>
          </a:p>
          <a:p>
            <a:r>
              <a:rPr lang="en-IN" sz="2000" dirty="0"/>
              <a:t>H(Wind=</a:t>
            </a:r>
            <a:r>
              <a:rPr lang="en-IN" sz="2000" dirty="0">
                <a:effectLst/>
              </a:rPr>
              <a:t>strong</a:t>
            </a:r>
            <a:r>
              <a:rPr lang="en-IN" sz="2000" dirty="0"/>
              <a:t>) = </a:t>
            </a:r>
            <a:r>
              <a:rPr lang="en-IN" sz="2000" dirty="0">
                <a:effectLst/>
              </a:rPr>
              <a:t>0</a:t>
            </a:r>
            <a:r>
              <a:rPr lang="en-IN" sz="2000" dirty="0"/>
              <a:t>-(</a:t>
            </a:r>
            <a:r>
              <a:rPr lang="en-IN" sz="2000" dirty="0">
                <a:effectLst/>
              </a:rPr>
              <a:t>2</a:t>
            </a:r>
            <a:r>
              <a:rPr lang="en-IN" sz="2000" dirty="0"/>
              <a:t>/</a:t>
            </a:r>
            <a:r>
              <a:rPr lang="en-IN" sz="2000" dirty="0">
                <a:effectLst/>
              </a:rPr>
              <a:t>2</a:t>
            </a:r>
            <a:r>
              <a:rPr lang="en-IN" sz="2000" dirty="0"/>
              <a:t>)*log(</a:t>
            </a:r>
            <a:r>
              <a:rPr lang="en-IN" sz="2000" dirty="0">
                <a:effectLst/>
              </a:rPr>
              <a:t>2</a:t>
            </a:r>
            <a:r>
              <a:rPr lang="en-IN" sz="2000" dirty="0"/>
              <a:t>/</a:t>
            </a:r>
            <a:r>
              <a:rPr lang="en-IN" sz="2000" dirty="0">
                <a:effectLst/>
              </a:rPr>
              <a:t>2</a:t>
            </a:r>
            <a:r>
              <a:rPr lang="en-IN" sz="2000" dirty="0"/>
              <a:t>) = </a:t>
            </a:r>
            <a:r>
              <a:rPr lang="en-IN" sz="2000" dirty="0">
                <a:effectLst/>
              </a:rPr>
              <a:t>0</a:t>
            </a:r>
            <a:r>
              <a:rPr lang="en-IN" sz="2000" dirty="0"/>
              <a:t> </a:t>
            </a:r>
          </a:p>
          <a:p>
            <a:endParaRPr lang="en-IN" sz="2000" dirty="0"/>
          </a:p>
          <a:p>
            <a:r>
              <a:rPr lang="en-IN" sz="2000" b="1" dirty="0"/>
              <a:t>Average Entropy Information </a:t>
            </a:r>
            <a:r>
              <a:rPr lang="en-IN" sz="2000" b="1" dirty="0">
                <a:effectLst/>
              </a:rPr>
              <a:t>for</a:t>
            </a:r>
            <a:r>
              <a:rPr lang="en-IN" sz="2000" b="1" dirty="0"/>
              <a:t> Wind – </a:t>
            </a:r>
          </a:p>
          <a:p>
            <a:endParaRPr lang="en-IN" sz="2000" dirty="0"/>
          </a:p>
          <a:p>
            <a:r>
              <a:rPr lang="en-IN" sz="2000" dirty="0"/>
              <a:t>I(Wind) = p(Rain, </a:t>
            </a:r>
            <a:r>
              <a:rPr lang="en-IN" sz="2000" dirty="0">
                <a:effectLst/>
              </a:rPr>
              <a:t>weak</a:t>
            </a:r>
            <a:r>
              <a:rPr lang="en-IN" sz="2000" dirty="0"/>
              <a:t>)*H(Rain, Wind=</a:t>
            </a:r>
            <a:r>
              <a:rPr lang="en-IN" sz="2000" dirty="0">
                <a:effectLst/>
              </a:rPr>
              <a:t>weak</a:t>
            </a:r>
            <a:r>
              <a:rPr lang="en-IN" sz="2000" dirty="0"/>
              <a:t>) + p(Rain, </a:t>
            </a:r>
            <a:r>
              <a:rPr lang="en-IN" sz="2000" dirty="0">
                <a:effectLst/>
              </a:rPr>
              <a:t>strong</a:t>
            </a:r>
            <a:r>
              <a:rPr lang="en-IN" sz="2000" dirty="0"/>
              <a:t>)*H(Rain, Wind=</a:t>
            </a:r>
            <a:r>
              <a:rPr lang="en-IN" sz="2000" dirty="0">
                <a:effectLst/>
              </a:rPr>
              <a:t>strong</a:t>
            </a:r>
            <a:r>
              <a:rPr lang="en-IN" sz="2000" dirty="0"/>
              <a:t>) = (</a:t>
            </a:r>
            <a:r>
              <a:rPr lang="en-IN" sz="2000" dirty="0">
                <a:effectLst/>
              </a:rPr>
              <a:t>3</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2</a:t>
            </a:r>
            <a:r>
              <a:rPr lang="en-IN" sz="2000" dirty="0"/>
              <a:t>/</a:t>
            </a:r>
            <a:r>
              <a:rPr lang="en-IN" sz="2000" dirty="0">
                <a:effectLst/>
              </a:rPr>
              <a:t>5</a:t>
            </a:r>
            <a:r>
              <a:rPr lang="en-IN" sz="2000" dirty="0"/>
              <a:t>)*</a:t>
            </a:r>
            <a:r>
              <a:rPr lang="en-IN" sz="2000" dirty="0">
                <a:effectLst/>
              </a:rPr>
              <a:t>0</a:t>
            </a:r>
            <a:r>
              <a:rPr lang="en-IN" sz="2000" dirty="0"/>
              <a:t> = </a:t>
            </a:r>
            <a:r>
              <a:rPr lang="en-IN" sz="2000" dirty="0">
                <a:effectLst/>
              </a:rPr>
              <a:t>0</a:t>
            </a:r>
          </a:p>
          <a:p>
            <a:endParaRPr lang="en-IN" sz="2000" dirty="0"/>
          </a:p>
          <a:p>
            <a:r>
              <a:rPr lang="en-IN" sz="2000" dirty="0"/>
              <a:t> Information Gain = H(Rain) - I(Rain, Wind) = </a:t>
            </a:r>
            <a:r>
              <a:rPr lang="en-IN" sz="2000" dirty="0">
                <a:effectLst/>
              </a:rPr>
              <a:t>0.971</a:t>
            </a:r>
            <a:r>
              <a:rPr lang="en-IN" sz="2000" dirty="0"/>
              <a:t> - </a:t>
            </a:r>
            <a:r>
              <a:rPr lang="en-IN" sz="2000" dirty="0">
                <a:effectLst/>
              </a:rPr>
              <a:t>0</a:t>
            </a:r>
            <a:r>
              <a:rPr lang="en-IN" sz="2000" dirty="0"/>
              <a:t> = </a:t>
            </a:r>
            <a:r>
              <a:rPr lang="en-IN" sz="2000" dirty="0">
                <a:effectLst/>
              </a:rPr>
              <a:t>0.971</a:t>
            </a:r>
            <a:endParaRPr lang="en-US" sz="2000" dirty="0"/>
          </a:p>
        </p:txBody>
      </p:sp>
      <p:sp>
        <p:nvSpPr>
          <p:cNvPr id="7" name="TextBox 6">
            <a:extLst>
              <a:ext uri="{FF2B5EF4-FFF2-40B4-BE49-F238E27FC236}">
                <a16:creationId xmlns:a16="http://schemas.microsoft.com/office/drawing/2014/main" id="{33C60DC4-4C57-B84E-C966-CABEDF6EAA7D}"/>
              </a:ext>
            </a:extLst>
          </p:cNvPr>
          <p:cNvSpPr txBox="1"/>
          <p:nvPr/>
        </p:nvSpPr>
        <p:spPr>
          <a:xfrm>
            <a:off x="5274527" y="134452"/>
            <a:ext cx="6811981" cy="646331"/>
          </a:xfrm>
          <a:prstGeom prst="rect">
            <a:avLst/>
          </a:prstGeom>
          <a:solidFill>
            <a:schemeClr val="accent1">
              <a:lumMod val="20000"/>
              <a:lumOff val="80000"/>
            </a:schemeClr>
          </a:solidFill>
          <a:ln>
            <a:solidFill>
              <a:schemeClr val="tx1"/>
            </a:solidFill>
          </a:ln>
        </p:spPr>
        <p:txBody>
          <a:bodyPr wrap="square">
            <a:spAutoFit/>
          </a:bodyPr>
          <a:lstStyle/>
          <a:p>
            <a:r>
              <a:rPr lang="en-IN" b="0" i="0" dirty="0">
                <a:effectLst/>
                <a:latin typeface="Arial" panose="020B0604020202020204" pitchFamily="34" charset="0"/>
              </a:rPr>
              <a:t>Here, the attribute with maximum information gain is Wind. So, the decision tree built so far -</a:t>
            </a:r>
            <a:endParaRPr lang="en-US" dirty="0"/>
          </a:p>
        </p:txBody>
      </p:sp>
      <p:pic>
        <p:nvPicPr>
          <p:cNvPr id="5122" name="Picture 2" descr="maximum information gain is Wind">
            <a:extLst>
              <a:ext uri="{FF2B5EF4-FFF2-40B4-BE49-F238E27FC236}">
                <a16:creationId xmlns:a16="http://schemas.microsoft.com/office/drawing/2014/main" id="{50510B69-22D2-5FA3-EC22-401DED1FF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526" y="780783"/>
            <a:ext cx="6811982" cy="44167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B8709EF-5DBF-4458-A215-7A1D23AC3D9A}"/>
              </a:ext>
            </a:extLst>
          </p:cNvPr>
          <p:cNvSpPr txBox="1"/>
          <p:nvPr/>
        </p:nvSpPr>
        <p:spPr>
          <a:xfrm>
            <a:off x="328515" y="5707885"/>
            <a:ext cx="11452302" cy="1015663"/>
          </a:xfrm>
          <a:prstGeom prst="rect">
            <a:avLst/>
          </a:prstGeom>
          <a:solidFill>
            <a:schemeClr val="accent1">
              <a:lumMod val="20000"/>
              <a:lumOff val="80000"/>
            </a:schemeClr>
          </a:solidFill>
          <a:ln>
            <a:solidFill>
              <a:schemeClr val="tx1"/>
            </a:solidFill>
          </a:ln>
        </p:spPr>
        <p:txBody>
          <a:bodyPr wrap="square">
            <a:spAutoFit/>
          </a:bodyPr>
          <a:lstStyle/>
          <a:p>
            <a:r>
              <a:rPr lang="en-IN" sz="2000" b="0" i="0" dirty="0">
                <a:effectLst/>
              </a:rPr>
              <a:t>Here, when Outlook = Rain and Wind = Strong, it is a pure class of category "no". </a:t>
            </a:r>
          </a:p>
          <a:p>
            <a:r>
              <a:rPr lang="en-IN" sz="2000" b="0" i="0" dirty="0">
                <a:effectLst/>
              </a:rPr>
              <a:t>And When Outlook = Rain and Wind = Weak, it is again a pure class of category "yes".</a:t>
            </a:r>
            <a:br>
              <a:rPr lang="en-IN" sz="2000" dirty="0"/>
            </a:br>
            <a:r>
              <a:rPr lang="en-IN" sz="2000" b="1" i="0" dirty="0">
                <a:effectLst/>
              </a:rPr>
              <a:t>And this is our final desired tree for the given dataset.</a:t>
            </a:r>
            <a:endParaRPr lang="en-US" sz="2000" dirty="0"/>
          </a:p>
        </p:txBody>
      </p:sp>
    </p:spTree>
    <p:extLst>
      <p:ext uri="{BB962C8B-B14F-4D97-AF65-F5344CB8AC3E}">
        <p14:creationId xmlns:p14="http://schemas.microsoft.com/office/powerpoint/2010/main" val="135496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3B2C-BE2E-6033-06C3-8A50C9FDE1D1}"/>
              </a:ext>
            </a:extLst>
          </p:cNvPr>
          <p:cNvSpPr>
            <a:spLocks noGrp="1"/>
          </p:cNvSpPr>
          <p:nvPr>
            <p:ph type="title"/>
          </p:nvPr>
        </p:nvSpPr>
        <p:spPr>
          <a:xfrm>
            <a:off x="1011936" y="425976"/>
            <a:ext cx="10168128" cy="1179576"/>
          </a:xfrm>
        </p:spPr>
        <p:txBody>
          <a:bodyPr>
            <a:normAutofit fontScale="90000"/>
          </a:bodyPr>
          <a:lstStyle/>
          <a:p>
            <a:pPr algn="just"/>
            <a:r>
              <a:rPr lang="en-IN" i="0" dirty="0">
                <a:effectLst/>
                <a:latin typeface="+mn-lt"/>
              </a:rPr>
              <a:t>CHARACTERISTICS OF ID3 ALGORITHM</a:t>
            </a:r>
            <a:endParaRPr lang="en-US" dirty="0">
              <a:latin typeface="+mn-lt"/>
            </a:endParaRPr>
          </a:p>
        </p:txBody>
      </p:sp>
      <p:sp>
        <p:nvSpPr>
          <p:cNvPr id="3" name="Content Placeholder 2">
            <a:extLst>
              <a:ext uri="{FF2B5EF4-FFF2-40B4-BE49-F238E27FC236}">
                <a16:creationId xmlns:a16="http://schemas.microsoft.com/office/drawing/2014/main" id="{A71DCFE8-D0BD-2779-A5DE-E35470AF7699}"/>
              </a:ext>
            </a:extLst>
          </p:cNvPr>
          <p:cNvSpPr>
            <a:spLocks noGrp="1"/>
          </p:cNvSpPr>
          <p:nvPr>
            <p:ph idx="1"/>
          </p:nvPr>
        </p:nvSpPr>
        <p:spPr>
          <a:xfrm>
            <a:off x="1011935" y="2110034"/>
            <a:ext cx="10719147" cy="4235010"/>
          </a:xfrm>
          <a:solidFill>
            <a:schemeClr val="accent1">
              <a:lumMod val="20000"/>
              <a:lumOff val="80000"/>
            </a:schemeClr>
          </a:solidFill>
          <a:ln>
            <a:solidFill>
              <a:schemeClr val="tx1"/>
            </a:solidFill>
          </a:ln>
        </p:spPr>
        <p:txBody>
          <a:bodyPr>
            <a:noAutofit/>
          </a:bodyPr>
          <a:lstStyle/>
          <a:p>
            <a:pPr marL="0" indent="0" algn="just" fontAlgn="base">
              <a:buNone/>
            </a:pPr>
            <a:r>
              <a:rPr lang="en-IN" sz="2000" b="1" i="0" dirty="0">
                <a:effectLst/>
              </a:rPr>
              <a:t>Characteristics of ID3 Algorithm are as follows:</a:t>
            </a:r>
          </a:p>
          <a:p>
            <a:pPr algn="just" fontAlgn="base">
              <a:buFont typeface="+mj-lt"/>
              <a:buAutoNum type="arabicPeriod"/>
            </a:pPr>
            <a:r>
              <a:rPr lang="en-IN" sz="2000" b="0" i="0" dirty="0">
                <a:effectLst/>
              </a:rPr>
              <a:t>ID3 uses a greedy approach that's why it does not guarantee an optimal solution; it can get stuck in local optimums.</a:t>
            </a:r>
          </a:p>
          <a:p>
            <a:pPr algn="just" fontAlgn="base">
              <a:buFont typeface="+mj-lt"/>
              <a:buAutoNum type="arabicPeriod"/>
            </a:pPr>
            <a:r>
              <a:rPr lang="en-IN" sz="2000" b="0" i="0" dirty="0">
                <a:effectLst/>
              </a:rPr>
              <a:t>ID3 can overfit to the training data (to avoid overfitting, smaller decision trees should be preferred over larger ones).</a:t>
            </a:r>
          </a:p>
          <a:p>
            <a:pPr algn="just" fontAlgn="base">
              <a:buFont typeface="+mj-lt"/>
              <a:buAutoNum type="arabicPeriod"/>
            </a:pPr>
            <a:r>
              <a:rPr lang="en-IN" sz="2000" b="0" i="0" dirty="0">
                <a:effectLst/>
              </a:rPr>
              <a:t>This algorithm usually produces small trees, but it does not always produce the smallest possible tree.</a:t>
            </a:r>
          </a:p>
          <a:p>
            <a:pPr algn="just" fontAlgn="base">
              <a:buFont typeface="+mj-lt"/>
              <a:buAutoNum type="arabicPeriod"/>
            </a:pPr>
            <a:r>
              <a:rPr lang="en-IN" sz="2000" b="0" i="0" dirty="0">
                <a:effectLst/>
              </a:rPr>
              <a:t>ID3 is harder to use on continuous data (if the values of any given attribute is continuous, then there are many more places to split the data on this attribute, and searching for the best value to split by can be time consuming).</a:t>
            </a:r>
          </a:p>
          <a:p>
            <a:pPr algn="just"/>
            <a:endParaRPr lang="en-US" sz="2000" dirty="0"/>
          </a:p>
        </p:txBody>
      </p:sp>
    </p:spTree>
    <p:extLst>
      <p:ext uri="{BB962C8B-B14F-4D97-AF65-F5344CB8AC3E}">
        <p14:creationId xmlns:p14="http://schemas.microsoft.com/office/powerpoint/2010/main" val="3122197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0E392-FC81-7A16-9723-EF0EE734A0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500" dirty="0"/>
              <a:t>DISTANCE BASED CLASSIFICATION</a:t>
            </a:r>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301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CE55-AD6E-5ACE-662D-C359F3A229D0}"/>
              </a:ext>
            </a:extLst>
          </p:cNvPr>
          <p:cNvSpPr>
            <a:spLocks noGrp="1"/>
          </p:cNvSpPr>
          <p:nvPr>
            <p:ph type="title"/>
          </p:nvPr>
        </p:nvSpPr>
        <p:spPr/>
        <p:txBody>
          <a:bodyPr/>
          <a:lstStyle/>
          <a:p>
            <a:r>
              <a:rPr lang="en-US" sz="4000" dirty="0"/>
              <a:t>DISTANCE BASED CLASSIFICATION</a:t>
            </a:r>
            <a:endParaRPr lang="en-US" dirty="0"/>
          </a:p>
        </p:txBody>
      </p:sp>
      <p:sp>
        <p:nvSpPr>
          <p:cNvPr id="3" name="Content Placeholder 2">
            <a:extLst>
              <a:ext uri="{FF2B5EF4-FFF2-40B4-BE49-F238E27FC236}">
                <a16:creationId xmlns:a16="http://schemas.microsoft.com/office/drawing/2014/main" id="{C1250CC2-F78B-9EB2-AF47-D3858AFD1482}"/>
              </a:ext>
            </a:extLst>
          </p:cNvPr>
          <p:cNvSpPr>
            <a:spLocks noGrp="1"/>
          </p:cNvSpPr>
          <p:nvPr>
            <p:ph idx="1"/>
          </p:nvPr>
        </p:nvSpPr>
        <p:spPr>
          <a:xfrm>
            <a:off x="1115568" y="2478024"/>
            <a:ext cx="10168128" cy="3831336"/>
          </a:xfrm>
          <a:solidFill>
            <a:schemeClr val="accent1">
              <a:lumMod val="20000"/>
              <a:lumOff val="80000"/>
            </a:schemeClr>
          </a:solidFill>
          <a:ln>
            <a:solidFill>
              <a:schemeClr val="tx1"/>
            </a:solidFill>
          </a:ln>
        </p:spPr>
        <p:txBody>
          <a:bodyPr>
            <a:noAutofit/>
          </a:bodyPr>
          <a:lstStyle/>
          <a:p>
            <a:r>
              <a:rPr lang="en-IN" sz="2000" b="0" i="0" dirty="0">
                <a:solidFill>
                  <a:srgbClr val="000000"/>
                </a:solidFill>
                <a:effectLst/>
              </a:rPr>
              <a:t>Distance-based algorithms are nonparametric methods that can be used for classification. </a:t>
            </a:r>
          </a:p>
          <a:p>
            <a:r>
              <a:rPr lang="en-IN" sz="2000" b="0" i="0" dirty="0">
                <a:solidFill>
                  <a:srgbClr val="000000"/>
                </a:solidFill>
                <a:effectLst/>
              </a:rPr>
              <a:t>These algorithms classify objects by the dissimilarity between them as measured by distance functions. </a:t>
            </a:r>
          </a:p>
          <a:p>
            <a:r>
              <a:rPr lang="en-IN" sz="2000" b="0" i="0" dirty="0">
                <a:solidFill>
                  <a:srgbClr val="000000"/>
                </a:solidFill>
                <a:effectLst/>
              </a:rPr>
              <a:t>Several candidate distance functions are reviewed in this chapter along with two particular classification algorithms. </a:t>
            </a:r>
          </a:p>
          <a:p>
            <a:pPr algn="l"/>
            <a:r>
              <a:rPr lang="en-IN" sz="2000" b="0" i="0" dirty="0">
                <a:solidFill>
                  <a:srgbClr val="292929"/>
                </a:solidFill>
                <a:effectLst/>
              </a:rPr>
              <a:t>Distance measures play an important role in machine learning</a:t>
            </a:r>
          </a:p>
          <a:p>
            <a:pPr algn="l"/>
            <a:r>
              <a:rPr lang="en-IN" sz="2000" b="0" i="0" dirty="0">
                <a:solidFill>
                  <a:srgbClr val="292929"/>
                </a:solidFill>
                <a:effectLst/>
              </a:rPr>
              <a:t>They provide the foundations for many popular and effective machine learning algorithms like KNN (K-Nearest Neighbours) for supervised learning and K-Means clustering for unsupervised learning.</a:t>
            </a:r>
          </a:p>
          <a:p>
            <a:endParaRPr lang="en-US" sz="2000" dirty="0"/>
          </a:p>
        </p:txBody>
      </p:sp>
    </p:spTree>
    <p:extLst>
      <p:ext uri="{BB962C8B-B14F-4D97-AF65-F5344CB8AC3E}">
        <p14:creationId xmlns:p14="http://schemas.microsoft.com/office/powerpoint/2010/main" val="341489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CE55-AD6E-5ACE-662D-C359F3A229D0}"/>
              </a:ext>
            </a:extLst>
          </p:cNvPr>
          <p:cNvSpPr>
            <a:spLocks noGrp="1"/>
          </p:cNvSpPr>
          <p:nvPr>
            <p:ph type="title"/>
          </p:nvPr>
        </p:nvSpPr>
        <p:spPr/>
        <p:txBody>
          <a:bodyPr/>
          <a:lstStyle/>
          <a:p>
            <a:r>
              <a:rPr lang="en-US" sz="4000" dirty="0"/>
              <a:t>DISTANCE BASED CLASSIFICATION</a:t>
            </a:r>
            <a:endParaRPr lang="en-US" dirty="0"/>
          </a:p>
        </p:txBody>
      </p:sp>
      <p:sp>
        <p:nvSpPr>
          <p:cNvPr id="3" name="Content Placeholder 2">
            <a:extLst>
              <a:ext uri="{FF2B5EF4-FFF2-40B4-BE49-F238E27FC236}">
                <a16:creationId xmlns:a16="http://schemas.microsoft.com/office/drawing/2014/main" id="{C1250CC2-F78B-9EB2-AF47-D3858AFD1482}"/>
              </a:ext>
            </a:extLst>
          </p:cNvPr>
          <p:cNvSpPr>
            <a:spLocks noGrp="1"/>
          </p:cNvSpPr>
          <p:nvPr>
            <p:ph idx="1"/>
          </p:nvPr>
        </p:nvSpPr>
        <p:spPr>
          <a:xfrm>
            <a:off x="1115568" y="2040673"/>
            <a:ext cx="10168128" cy="4131527"/>
          </a:xfrm>
          <a:solidFill>
            <a:schemeClr val="accent1">
              <a:lumMod val="20000"/>
              <a:lumOff val="80000"/>
            </a:schemeClr>
          </a:solidFill>
          <a:ln>
            <a:solidFill>
              <a:schemeClr val="tx1"/>
            </a:solidFill>
          </a:ln>
        </p:spPr>
        <p:txBody>
          <a:bodyPr>
            <a:normAutofit fontScale="85000" lnSpcReduction="20000"/>
          </a:bodyPr>
          <a:lstStyle/>
          <a:p>
            <a:pPr algn="l"/>
            <a:r>
              <a:rPr lang="en-IN" b="0" i="0" dirty="0">
                <a:effectLst/>
                <a:latin typeface="source-serif-pro"/>
              </a:rPr>
              <a:t>Different distance measures must be chosen and used depending on the types of data.</a:t>
            </a:r>
          </a:p>
          <a:p>
            <a:pPr algn="l"/>
            <a:r>
              <a:rPr lang="en-IN" b="0" i="0" dirty="0">
                <a:effectLst/>
                <a:latin typeface="source-serif-pro"/>
              </a:rPr>
              <a:t>As such, it is important to know how to implement and calculate a range of different popular distance measures and the intuitions for the resulting scores.</a:t>
            </a:r>
          </a:p>
          <a:p>
            <a:pPr algn="l"/>
            <a:r>
              <a:rPr lang="en-IN" b="0" i="0" dirty="0">
                <a:effectLst/>
                <a:latin typeface="source-serif-pro"/>
              </a:rPr>
              <a:t>Various types of distance measures in machine learning are:</a:t>
            </a:r>
          </a:p>
          <a:p>
            <a:pPr algn="l">
              <a:buFont typeface="Wingdings" pitchFamily="2" charset="2"/>
              <a:buChar char="ü"/>
            </a:pPr>
            <a:r>
              <a:rPr lang="en-IN" b="0" i="0" dirty="0">
                <a:effectLst/>
                <a:latin typeface="source-serif-pro"/>
              </a:rPr>
              <a:t>Hamming Distance</a:t>
            </a:r>
          </a:p>
          <a:p>
            <a:pPr algn="l">
              <a:buFont typeface="Wingdings" pitchFamily="2" charset="2"/>
              <a:buChar char="ü"/>
            </a:pPr>
            <a:r>
              <a:rPr lang="en-IN" b="0" i="0" dirty="0">
                <a:effectLst/>
                <a:latin typeface="source-serif-pro"/>
              </a:rPr>
              <a:t>Euclidean Distance</a:t>
            </a:r>
          </a:p>
          <a:p>
            <a:pPr algn="l">
              <a:buFont typeface="Wingdings" pitchFamily="2" charset="2"/>
              <a:buChar char="ü"/>
            </a:pPr>
            <a:r>
              <a:rPr lang="en-IN" b="0" i="0" dirty="0">
                <a:effectLst/>
                <a:latin typeface="source-serif-pro"/>
              </a:rPr>
              <a:t>Manhattan Distance (</a:t>
            </a:r>
            <a:r>
              <a:rPr lang="en-IN" b="0" i="0" dirty="0" err="1">
                <a:effectLst/>
                <a:latin typeface="source-serif-pro"/>
              </a:rPr>
              <a:t>Taxiable</a:t>
            </a:r>
            <a:r>
              <a:rPr lang="en-IN" b="0" i="0" dirty="0">
                <a:effectLst/>
                <a:latin typeface="source-serif-pro"/>
              </a:rPr>
              <a:t> or City Block)</a:t>
            </a:r>
          </a:p>
          <a:p>
            <a:pPr algn="l">
              <a:buFont typeface="Wingdings" pitchFamily="2" charset="2"/>
              <a:buChar char="ü"/>
            </a:pPr>
            <a:r>
              <a:rPr lang="en-IN" b="0" i="0" dirty="0" err="1">
                <a:effectLst/>
                <a:latin typeface="source-serif-pro"/>
              </a:rPr>
              <a:t>Minkowski</a:t>
            </a:r>
            <a:r>
              <a:rPr lang="en-IN" b="0" i="0" dirty="0">
                <a:effectLst/>
                <a:latin typeface="source-serif-pro"/>
              </a:rPr>
              <a:t> Distance</a:t>
            </a:r>
          </a:p>
          <a:p>
            <a:pPr algn="l">
              <a:buFont typeface="Wingdings" pitchFamily="2" charset="2"/>
              <a:buChar char="ü"/>
            </a:pPr>
            <a:r>
              <a:rPr lang="en-IN" b="0" i="0" dirty="0" err="1">
                <a:effectLst/>
                <a:latin typeface="source-serif-pro"/>
              </a:rPr>
              <a:t>Mahalanobis</a:t>
            </a:r>
            <a:r>
              <a:rPr lang="en-IN" b="0" i="0" dirty="0">
                <a:effectLst/>
                <a:latin typeface="source-serif-pro"/>
              </a:rPr>
              <a:t> Distance</a:t>
            </a:r>
          </a:p>
          <a:p>
            <a:pPr algn="l">
              <a:buFont typeface="Wingdings" pitchFamily="2" charset="2"/>
              <a:buChar char="ü"/>
            </a:pPr>
            <a:r>
              <a:rPr lang="en-IN" b="0" i="0" dirty="0">
                <a:effectLst/>
                <a:latin typeface="source-serif-pro"/>
              </a:rPr>
              <a:t>Cosine Similarity</a:t>
            </a:r>
          </a:p>
          <a:p>
            <a:endParaRPr lang="en-US" dirty="0"/>
          </a:p>
        </p:txBody>
      </p:sp>
    </p:spTree>
    <p:extLst>
      <p:ext uri="{BB962C8B-B14F-4D97-AF65-F5344CB8AC3E}">
        <p14:creationId xmlns:p14="http://schemas.microsoft.com/office/powerpoint/2010/main" val="158074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589D-1332-4F66-3DC3-30CBCF950774}"/>
              </a:ext>
            </a:extLst>
          </p:cNvPr>
          <p:cNvSpPr>
            <a:spLocks noGrp="1"/>
          </p:cNvSpPr>
          <p:nvPr>
            <p:ph type="title"/>
          </p:nvPr>
        </p:nvSpPr>
        <p:spPr/>
        <p:txBody>
          <a:bodyPr>
            <a:normAutofit fontScale="90000"/>
          </a:bodyPr>
          <a:lstStyle/>
          <a:p>
            <a:r>
              <a:rPr lang="en-IN" i="0" dirty="0">
                <a:solidFill>
                  <a:srgbClr val="000000"/>
                </a:solidFill>
                <a:effectLst/>
              </a:rPr>
              <a:t>FORMAL DEFINITION</a:t>
            </a:r>
            <a:br>
              <a:rPr lang="en-IN" i="0" dirty="0">
                <a:solidFill>
                  <a:srgbClr val="000000"/>
                </a:solidFill>
                <a:effectLst/>
              </a:rPr>
            </a:br>
            <a:endParaRPr lang="en-US" dirty="0"/>
          </a:p>
        </p:txBody>
      </p:sp>
      <p:sp>
        <p:nvSpPr>
          <p:cNvPr id="3" name="Content Placeholder 2">
            <a:extLst>
              <a:ext uri="{FF2B5EF4-FFF2-40B4-BE49-F238E27FC236}">
                <a16:creationId xmlns:a16="http://schemas.microsoft.com/office/drawing/2014/main" id="{2593B1D2-B1F7-4834-8CFE-677CE06A24C5}"/>
              </a:ext>
            </a:extLst>
          </p:cNvPr>
          <p:cNvSpPr>
            <a:spLocks noGrp="1"/>
          </p:cNvSpPr>
          <p:nvPr>
            <p:ph idx="1"/>
          </p:nvPr>
        </p:nvSpPr>
        <p:spPr>
          <a:xfrm>
            <a:off x="1011936" y="2155371"/>
            <a:ext cx="10886150" cy="4310743"/>
          </a:xfrm>
          <a:solidFill>
            <a:schemeClr val="accent1">
              <a:lumMod val="20000"/>
              <a:lumOff val="80000"/>
            </a:schemeClr>
          </a:solidFill>
          <a:ln>
            <a:solidFill>
              <a:schemeClr val="tx1"/>
            </a:solidFill>
          </a:ln>
        </p:spPr>
        <p:txBody>
          <a:bodyPr>
            <a:noAutofit/>
          </a:bodyPr>
          <a:lstStyle/>
          <a:p>
            <a:pPr marL="0" indent="0">
              <a:buNone/>
            </a:pPr>
            <a:r>
              <a:rPr kumimoji="0" lang="en-US" altLang="en-US" sz="2000" b="0" i="0" u="none" strike="noStrike" cap="none" normalizeH="0" baseline="0" dirty="0">
                <a:ln>
                  <a:noFill/>
                </a:ln>
                <a:effectLst/>
                <a:cs typeface="Arial" panose="020B0604020202020204" pitchFamily="34" charset="0"/>
              </a:rPr>
              <a:t>Given an observable random variable </a:t>
            </a:r>
            <a:r>
              <a:rPr kumimoji="0" lang="en-US" altLang="en-US" sz="2000" b="0" i="1" u="none" strike="noStrike" cap="none" normalizeH="0" baseline="0" dirty="0">
                <a:ln>
                  <a:noFill/>
                </a:ln>
                <a:effectLst/>
                <a:cs typeface="Arial" panose="020B0604020202020204" pitchFamily="34" charset="0"/>
              </a:rPr>
              <a:t>X</a:t>
            </a:r>
            <a:r>
              <a:rPr kumimoji="0" lang="en-US" altLang="en-US" sz="2000" b="0" i="0" u="none" strike="noStrike" cap="none" normalizeH="0" baseline="0" dirty="0">
                <a:ln>
                  <a:noFill/>
                </a:ln>
                <a:effectLst/>
                <a:cs typeface="Arial" panose="020B0604020202020204" pitchFamily="34" charset="0"/>
              </a:rPr>
              <a:t> over the probability space, determined by a parameter </a:t>
            </a:r>
            <a:r>
              <a:rPr kumimoji="0" lang="en-US" altLang="en-US" sz="2000" b="0" i="1" u="none" strike="noStrike" cap="none" normalizeH="0" baseline="0" dirty="0" err="1">
                <a:ln>
                  <a:noFill/>
                </a:ln>
                <a:effectLst/>
                <a:cs typeface="Arial" panose="020B0604020202020204" pitchFamily="34" charset="0"/>
              </a:rPr>
              <a:t>θ</a:t>
            </a:r>
            <a:r>
              <a:rPr kumimoji="0" lang="en-US" altLang="en-US" sz="2000" b="0" i="0" u="none" strike="noStrike" cap="none" normalizeH="0" baseline="0" dirty="0">
                <a:ln>
                  <a:noFill/>
                </a:ln>
                <a:effectLst/>
                <a:cs typeface="Arial" panose="020B0604020202020204" pitchFamily="34" charset="0"/>
              </a:rPr>
              <a:t> ∈ </a:t>
            </a:r>
            <a:r>
              <a:rPr kumimoji="0" lang="en-US" altLang="en-US" sz="2000" b="0" i="1" u="none" strike="noStrike" cap="none" normalizeH="0" baseline="0" dirty="0" err="1">
                <a:ln>
                  <a:noFill/>
                </a:ln>
                <a:effectLst/>
                <a:cs typeface="Arial" panose="020B0604020202020204" pitchFamily="34" charset="0"/>
              </a:rPr>
              <a:t>Θ</a:t>
            </a:r>
            <a:r>
              <a:rPr kumimoji="0" lang="en-US" altLang="en-US" sz="2000" b="0" i="0" u="none" strike="noStrike" cap="none" normalizeH="0" baseline="0" dirty="0">
                <a:ln>
                  <a:noFill/>
                </a:ln>
                <a:effectLst/>
                <a:cs typeface="Arial" panose="020B0604020202020204" pitchFamily="34" charset="0"/>
              </a:rPr>
              <a:t>, and a set </a:t>
            </a:r>
            <a:r>
              <a:rPr kumimoji="0" lang="en-US" altLang="en-US" sz="2000" b="0" i="1" u="none" strike="noStrike" cap="none" normalizeH="0" baseline="0" dirty="0">
                <a:ln>
                  <a:noFill/>
                </a:ln>
                <a:effectLst/>
                <a:cs typeface="Arial" panose="020B0604020202020204" pitchFamily="34" charset="0"/>
              </a:rPr>
              <a:t>A</a:t>
            </a:r>
            <a:r>
              <a:rPr kumimoji="0" lang="en-US" altLang="en-US" sz="2000" b="0" i="0" u="none" strike="noStrike" cap="none" normalizeH="0" baseline="0" dirty="0">
                <a:ln>
                  <a:noFill/>
                </a:ln>
                <a:effectLst/>
                <a:cs typeface="Arial" panose="020B0604020202020204" pitchFamily="34" charset="0"/>
              </a:rPr>
              <a:t> of possible actions, a (deterministic) </a:t>
            </a:r>
            <a:r>
              <a:rPr kumimoji="0" lang="en-US" altLang="en-US" sz="2000" b="1" i="0" u="none" strike="noStrike" cap="none" normalizeH="0" baseline="0" dirty="0">
                <a:ln>
                  <a:noFill/>
                </a:ln>
                <a:effectLst/>
                <a:cs typeface="Arial" panose="020B0604020202020204" pitchFamily="34" charset="0"/>
              </a:rPr>
              <a:t>decision rule</a:t>
            </a:r>
            <a:r>
              <a:rPr kumimoji="0" lang="en-US" altLang="en-US" sz="2000" b="0" i="0" u="none" strike="noStrike" cap="none" normalizeH="0" baseline="0" dirty="0">
                <a:ln>
                  <a:noFill/>
                </a:ln>
                <a:effectLst/>
                <a:cs typeface="Arial" panose="020B0604020202020204" pitchFamily="34" charset="0"/>
              </a:rPr>
              <a:t> is a function :</a:t>
            </a:r>
            <a:endParaRPr lang="en-US" altLang="en-US" sz="2000" dirty="0"/>
          </a:p>
          <a:p>
            <a:pPr marL="0" indent="0" algn="ctr">
              <a:buNone/>
            </a:pPr>
            <a:r>
              <a:rPr kumimoji="0" lang="en-US" altLang="en-US" sz="2000" b="0" i="1" u="none" strike="noStrike" cap="none" normalizeH="0" baseline="0" dirty="0" err="1">
                <a:ln>
                  <a:noFill/>
                </a:ln>
                <a:effectLst/>
                <a:cs typeface="Arial" panose="020B0604020202020204" pitchFamily="34" charset="0"/>
              </a:rPr>
              <a:t>δ</a:t>
            </a:r>
            <a:r>
              <a:rPr kumimoji="0" lang="en-US" altLang="en-US" sz="2000" b="0" i="0" u="none" strike="noStrike" cap="none" normalizeH="0" baseline="0" dirty="0">
                <a:ln>
                  <a:noFill/>
                </a:ln>
                <a:effectLst/>
                <a:cs typeface="Arial" panose="020B0604020202020204" pitchFamily="34" charset="0"/>
              </a:rPr>
              <a:t> :→ </a:t>
            </a:r>
            <a:r>
              <a:rPr kumimoji="0" lang="en-US" altLang="en-US" sz="2000" b="0" i="1" u="none" strike="noStrike" cap="none" normalizeH="0" baseline="0" dirty="0">
                <a:ln>
                  <a:noFill/>
                </a:ln>
                <a:effectLst/>
                <a:cs typeface="Arial" panose="020B0604020202020204" pitchFamily="34" charset="0"/>
              </a:rPr>
              <a:t>A</a:t>
            </a:r>
            <a:endParaRPr lang="en-US" altLang="en-US" sz="2000" dirty="0">
              <a:cs typeface="Arial" panose="020B0604020202020204" pitchFamily="34" charset="0"/>
            </a:endParaRPr>
          </a:p>
          <a:p>
            <a:pPr algn="l"/>
            <a:r>
              <a:rPr lang="en-IN" sz="2000" b="0" i="0" dirty="0">
                <a:effectLst/>
              </a:rPr>
              <a:t>The decision tree can be </a:t>
            </a:r>
            <a:r>
              <a:rPr lang="en-IN" sz="2000" b="0" i="0" u="none" strike="noStrike" dirty="0">
                <a:effectLst/>
              </a:rPr>
              <a:t>linearized</a:t>
            </a:r>
            <a:r>
              <a:rPr lang="en-IN" sz="2000" b="0" i="0" dirty="0">
                <a:effectLst/>
              </a:rPr>
              <a:t> into </a:t>
            </a:r>
            <a:r>
              <a:rPr lang="en-IN" sz="2000" b="1" i="0" dirty="0">
                <a:effectLst/>
              </a:rPr>
              <a:t>decision </a:t>
            </a:r>
            <a:r>
              <a:rPr lang="en-IN" sz="2000" b="1" i="0" dirty="0" err="1">
                <a:effectLst/>
              </a:rPr>
              <a:t>rules</a:t>
            </a:r>
            <a:r>
              <a:rPr lang="en-IN" sz="2000" b="0" i="0" dirty="0" err="1">
                <a:effectLst/>
              </a:rPr>
              <a:t>,where</a:t>
            </a:r>
            <a:r>
              <a:rPr lang="en-IN" sz="2000" b="0" i="0" dirty="0">
                <a:effectLst/>
              </a:rPr>
              <a:t> the outcome is the contents of the leaf node, and the conditions along the path form a conjunction in the if clause. In general, the rules have the form:</a:t>
            </a:r>
          </a:p>
          <a:p>
            <a:pPr marL="0" indent="0" algn="l">
              <a:buNone/>
            </a:pPr>
            <a:r>
              <a:rPr lang="en-IN" sz="2000" i="1" dirty="0"/>
              <a:t>	if</a:t>
            </a:r>
            <a:r>
              <a:rPr lang="en-IN" sz="2000" dirty="0"/>
              <a:t> condition1 </a:t>
            </a:r>
            <a:r>
              <a:rPr lang="en-IN" sz="2000" i="1" dirty="0"/>
              <a:t>and</a:t>
            </a:r>
            <a:r>
              <a:rPr lang="en-IN" sz="2000" dirty="0"/>
              <a:t> condition2 </a:t>
            </a:r>
            <a:r>
              <a:rPr lang="en-IN" sz="2000" i="1" dirty="0"/>
              <a:t>and</a:t>
            </a:r>
            <a:r>
              <a:rPr lang="en-IN" sz="2000" dirty="0"/>
              <a:t> condition3 </a:t>
            </a:r>
            <a:r>
              <a:rPr lang="en-IN" sz="2000" i="1" dirty="0"/>
              <a:t>then</a:t>
            </a:r>
            <a:r>
              <a:rPr lang="en-IN" sz="2000" dirty="0"/>
              <a:t> outcome.</a:t>
            </a:r>
          </a:p>
          <a:p>
            <a:pPr marL="0" indent="0" algn="l">
              <a:buNone/>
            </a:pPr>
            <a:r>
              <a:rPr lang="en-IN" sz="2000" b="0" i="0" dirty="0">
                <a:effectLst/>
              </a:rPr>
              <a:t>Decision rules can be generated by constructing </a:t>
            </a:r>
            <a:r>
              <a:rPr lang="en-IN" sz="2000" b="0" i="0" u="none" strike="noStrike" dirty="0">
                <a:effectLst/>
              </a:rPr>
              <a:t>association rules</a:t>
            </a:r>
            <a:r>
              <a:rPr lang="en-IN" sz="2000" b="0" i="0" dirty="0">
                <a:effectLst/>
              </a:rPr>
              <a:t> with the target variable on the right. They can also denote </a:t>
            </a:r>
            <a:r>
              <a:rPr lang="en-IN" sz="2000" b="0" i="0" u="none" strike="noStrike" dirty="0">
                <a:effectLst/>
              </a:rPr>
              <a:t>temporal</a:t>
            </a:r>
            <a:r>
              <a:rPr lang="en-IN" sz="2000" b="0" i="0" dirty="0">
                <a:effectLst/>
              </a:rPr>
              <a:t> or </a:t>
            </a:r>
            <a:r>
              <a:rPr lang="en-IN" sz="2000" b="0" i="0" u="none" strike="noStrike" dirty="0">
                <a:effectLst/>
              </a:rPr>
              <a:t>causal</a:t>
            </a:r>
            <a:r>
              <a:rPr lang="en-IN" sz="2000" b="0" i="0" dirty="0">
                <a:effectLst/>
              </a:rPr>
              <a:t> relations</a:t>
            </a:r>
          </a:p>
          <a:p>
            <a:pPr marL="0" indent="0" algn="l">
              <a:buNone/>
            </a:pPr>
            <a:r>
              <a:rPr lang="en-IN" sz="2000" b="0" i="0" dirty="0">
                <a:solidFill>
                  <a:schemeClr val="accent6"/>
                </a:solidFill>
                <a:effectLst/>
              </a:rPr>
              <a:t>NOTE: A decision rule is a logical statement of the type “if [condition], then [decision].”</a:t>
            </a:r>
          </a:p>
          <a:p>
            <a:pPr marL="0" indent="0" algn="ctr">
              <a:buNone/>
            </a:pPr>
            <a:endParaRPr kumimoji="0" lang="en-US" altLang="en-US" sz="2000" b="0" i="0" u="none" strike="noStrike" cap="none" normalizeH="0" baseline="0" dirty="0">
              <a:ln>
                <a:noFill/>
              </a:ln>
              <a:effectLst/>
            </a:endParaRPr>
          </a:p>
          <a:p>
            <a:endParaRPr lang="en-US" sz="2000" dirty="0"/>
          </a:p>
        </p:txBody>
      </p:sp>
      <p:sp>
        <p:nvSpPr>
          <p:cNvPr id="10" name="Rectangle 8">
            <a:extLst>
              <a:ext uri="{FF2B5EF4-FFF2-40B4-BE49-F238E27FC236}">
                <a16:creationId xmlns:a16="http://schemas.microsoft.com/office/drawing/2014/main" id="{CC482E2A-204E-5B95-A87D-08E011D64777}"/>
              </a:ext>
            </a:extLst>
          </p:cNvPr>
          <p:cNvSpPr>
            <a:spLocks noChangeArrowheads="1"/>
          </p:cNvSpPr>
          <p:nvPr/>
        </p:nvSpPr>
        <p:spPr bwMode="auto">
          <a:xfrm>
            <a:off x="0" y="2725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AutoShape 9" descr="\scriptstyle ({\mathcal  {X}},\Sigma ,P_{\theta })">
            <a:extLst>
              <a:ext uri="{FF2B5EF4-FFF2-40B4-BE49-F238E27FC236}">
                <a16:creationId xmlns:a16="http://schemas.microsoft.com/office/drawing/2014/main" id="{DB28E5B7-AC46-FD08-EE5B-60C2579EA0DE}"/>
              </a:ext>
            </a:extLst>
          </p:cNvPr>
          <p:cNvSpPr>
            <a:spLocks noChangeAspect="1" noChangeArrowheads="1"/>
          </p:cNvSpPr>
          <p:nvPr/>
        </p:nvSpPr>
        <p:spPr bwMode="auto">
          <a:xfrm>
            <a:off x="3795713"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0">
            <a:extLst>
              <a:ext uri="{FF2B5EF4-FFF2-40B4-BE49-F238E27FC236}">
                <a16:creationId xmlns:a16="http://schemas.microsoft.com/office/drawing/2014/main" id="{454A1FFE-415D-8FBD-6235-F4C5E604749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AutoShape 11" descr="\scriptstyle\mathcal{X}">
            <a:extLst>
              <a:ext uri="{FF2B5EF4-FFF2-40B4-BE49-F238E27FC236}">
                <a16:creationId xmlns:a16="http://schemas.microsoft.com/office/drawing/2014/main" id="{8751831D-9D2C-6C22-5652-C1AE99097542}"/>
              </a:ext>
            </a:extLst>
          </p:cNvPr>
          <p:cNvSpPr>
            <a:spLocks noChangeAspect="1" noChangeArrowheads="1"/>
          </p:cNvSpPr>
          <p:nvPr/>
        </p:nvSpPr>
        <p:spPr bwMode="auto">
          <a:xfrm>
            <a:off x="2444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7456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11470-B2A2-5BA9-BE08-4B9FAE9F461F}"/>
              </a:ext>
            </a:extLst>
          </p:cNvPr>
          <p:cNvSpPr>
            <a:spLocks noGrp="1"/>
          </p:cNvSpPr>
          <p:nvPr>
            <p:ph type="title"/>
          </p:nvPr>
        </p:nvSpPr>
        <p:spPr/>
        <p:txBody>
          <a:bodyPr>
            <a:normAutofit fontScale="90000"/>
          </a:bodyPr>
          <a:lstStyle/>
          <a:p>
            <a:r>
              <a:rPr lang="en-IN" b="1" i="0" dirty="0">
                <a:solidFill>
                  <a:srgbClr val="292929"/>
                </a:solidFill>
                <a:effectLst/>
              </a:rPr>
              <a:t>ROLE OF DISTANCE MEASURES</a:t>
            </a:r>
            <a:br>
              <a:rPr lang="en-IN" b="1" i="0" dirty="0">
                <a:solidFill>
                  <a:srgbClr val="292929"/>
                </a:solidFill>
                <a:effectLst/>
              </a:rPr>
            </a:br>
            <a:endParaRPr lang="en-US" dirty="0"/>
          </a:p>
        </p:txBody>
      </p:sp>
      <p:sp>
        <p:nvSpPr>
          <p:cNvPr id="3" name="Content Placeholder 2">
            <a:extLst>
              <a:ext uri="{FF2B5EF4-FFF2-40B4-BE49-F238E27FC236}">
                <a16:creationId xmlns:a16="http://schemas.microsoft.com/office/drawing/2014/main" id="{4F01059C-9FD4-E748-63C6-38CE02F413A9}"/>
              </a:ext>
            </a:extLst>
          </p:cNvPr>
          <p:cNvSpPr>
            <a:spLocks noGrp="1"/>
          </p:cNvSpPr>
          <p:nvPr>
            <p:ph idx="1"/>
          </p:nvPr>
        </p:nvSpPr>
        <p:spPr>
          <a:xfrm>
            <a:off x="604838" y="2084832"/>
            <a:ext cx="5594794" cy="3694176"/>
          </a:xfrm>
          <a:solidFill>
            <a:schemeClr val="accent1">
              <a:lumMod val="20000"/>
              <a:lumOff val="80000"/>
            </a:schemeClr>
          </a:solidFill>
          <a:ln>
            <a:solidFill>
              <a:schemeClr val="tx1"/>
            </a:solidFill>
          </a:ln>
        </p:spPr>
        <p:txBody>
          <a:bodyPr>
            <a:normAutofit fontScale="92500" lnSpcReduction="20000"/>
          </a:bodyPr>
          <a:lstStyle/>
          <a:p>
            <a:pPr algn="just"/>
            <a:r>
              <a:rPr lang="en-IN" b="0" i="0" dirty="0">
                <a:effectLst/>
              </a:rPr>
              <a:t>Distance measures play an important role in machine learning</a:t>
            </a:r>
          </a:p>
          <a:p>
            <a:pPr algn="just"/>
            <a:r>
              <a:rPr lang="en-IN" b="0" i="0" dirty="0">
                <a:effectLst/>
              </a:rPr>
              <a:t>A distance measure is an objective score that summarizes the relative difference between two objects in a problem domain.</a:t>
            </a:r>
          </a:p>
          <a:p>
            <a:pPr algn="just"/>
            <a:r>
              <a:rPr lang="en-IN" b="0" i="0" dirty="0">
                <a:effectLst/>
              </a:rPr>
              <a:t>Most commonly, the two objects are rows of data that describes a subject (such as a person, car, or house), or an event (such as purchases, a claim, or a diagnosis)</a:t>
            </a:r>
          </a:p>
          <a:p>
            <a:pPr algn="just"/>
            <a:endParaRPr lang="en-US" dirty="0"/>
          </a:p>
        </p:txBody>
      </p:sp>
      <p:pic>
        <p:nvPicPr>
          <p:cNvPr id="1026" name="Picture 2">
            <a:extLst>
              <a:ext uri="{FF2B5EF4-FFF2-40B4-BE49-F238E27FC236}">
                <a16:creationId xmlns:a16="http://schemas.microsoft.com/office/drawing/2014/main" id="{0DAB7AE2-77FF-D7DD-17BC-BE19EE3AD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362" y="2084832"/>
            <a:ext cx="5481638" cy="350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48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0E392-FC81-7A16-9723-EF0EE734A0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500" dirty="0"/>
              <a:t>NEAREST NEIGHBOUR</a:t>
            </a:r>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439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0AFE-3219-6791-ECAF-4F967BFE12A8}"/>
              </a:ext>
            </a:extLst>
          </p:cNvPr>
          <p:cNvSpPr>
            <a:spLocks noGrp="1"/>
          </p:cNvSpPr>
          <p:nvPr>
            <p:ph type="title"/>
          </p:nvPr>
        </p:nvSpPr>
        <p:spPr/>
        <p:txBody>
          <a:bodyPr/>
          <a:lstStyle/>
          <a:p>
            <a:r>
              <a:rPr lang="en-US" sz="4000" dirty="0"/>
              <a:t>NEAREST NEIGHBOUR</a:t>
            </a:r>
            <a:endParaRPr lang="en-US" dirty="0"/>
          </a:p>
        </p:txBody>
      </p:sp>
      <p:sp>
        <p:nvSpPr>
          <p:cNvPr id="3" name="Content Placeholder 2">
            <a:extLst>
              <a:ext uri="{FF2B5EF4-FFF2-40B4-BE49-F238E27FC236}">
                <a16:creationId xmlns:a16="http://schemas.microsoft.com/office/drawing/2014/main" id="{F8ACEFB4-571A-4FAC-A36F-806C66491EF8}"/>
              </a:ext>
            </a:extLst>
          </p:cNvPr>
          <p:cNvSpPr>
            <a:spLocks noGrp="1"/>
          </p:cNvSpPr>
          <p:nvPr>
            <p:ph idx="1"/>
          </p:nvPr>
        </p:nvSpPr>
        <p:spPr>
          <a:solidFill>
            <a:schemeClr val="accent1">
              <a:lumMod val="20000"/>
              <a:lumOff val="80000"/>
            </a:schemeClr>
          </a:solidFill>
          <a:ln>
            <a:solidFill>
              <a:schemeClr val="tx1"/>
            </a:solidFill>
          </a:ln>
        </p:spPr>
        <p:txBody>
          <a:bodyPr>
            <a:normAutofit/>
          </a:bodyPr>
          <a:lstStyle/>
          <a:p>
            <a:r>
              <a:rPr lang="en-IN" sz="2000" b="0" i="0" dirty="0">
                <a:effectLst/>
              </a:rPr>
              <a:t>Nearest neighbour classification is a machine learning method that aims at labelling previously unseen query objects while distinguishing two or more destination classes. </a:t>
            </a:r>
          </a:p>
          <a:p>
            <a:r>
              <a:rPr lang="en-IN" sz="2000" b="0" i="0" dirty="0">
                <a:effectLst/>
              </a:rPr>
              <a:t>As any classifier, in general, it requires some training data with given labels and, thus, is an instance of supervised learning. </a:t>
            </a:r>
          </a:p>
          <a:p>
            <a:r>
              <a:rPr lang="en-IN" sz="2000" b="0" i="0" dirty="0">
                <a:effectLst/>
              </a:rPr>
              <a:t>In the simplest variant, the query object inherits the label from the closest sample object in the training set.</a:t>
            </a:r>
          </a:p>
          <a:p>
            <a:r>
              <a:rPr lang="en-IN" sz="2000" b="0" i="0" dirty="0">
                <a:effectLst/>
              </a:rPr>
              <a:t> Common variants extend the decision set from the single nearest neighbour within the training data to the set of </a:t>
            </a:r>
            <a:r>
              <a:rPr lang="en-IN" sz="2000" b="0" i="1" dirty="0">
                <a:effectLst/>
              </a:rPr>
              <a:t>k</a:t>
            </a:r>
            <a:r>
              <a:rPr lang="en-IN" sz="2000" b="0" i="0" dirty="0">
                <a:effectLst/>
              </a:rPr>
              <a:t> nearest neighbours for any </a:t>
            </a:r>
            <a:r>
              <a:rPr lang="en-IN" sz="2000" b="0" i="1" dirty="0">
                <a:effectLst/>
              </a:rPr>
              <a:t>k </a:t>
            </a:r>
            <a:r>
              <a:rPr lang="en-IN" sz="2000" b="0" i="0" dirty="0">
                <a:effectLst/>
              </a:rPr>
              <a:t>&gt; 1.</a:t>
            </a:r>
            <a:endParaRPr lang="en-US" sz="2000" dirty="0"/>
          </a:p>
        </p:txBody>
      </p:sp>
    </p:spTree>
    <p:extLst>
      <p:ext uri="{BB962C8B-B14F-4D97-AF65-F5344CB8AC3E}">
        <p14:creationId xmlns:p14="http://schemas.microsoft.com/office/powerpoint/2010/main" val="282690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7B290-4ED4-9244-CC54-3B62A9D24B2A}"/>
              </a:ext>
            </a:extLst>
          </p:cNvPr>
          <p:cNvSpPr>
            <a:spLocks noGrp="1"/>
          </p:cNvSpPr>
          <p:nvPr>
            <p:ph type="title"/>
          </p:nvPr>
        </p:nvSpPr>
        <p:spPr/>
        <p:txBody>
          <a:bodyPr/>
          <a:lstStyle/>
          <a:p>
            <a:r>
              <a:rPr lang="en-US" dirty="0"/>
              <a:t>K </a:t>
            </a:r>
            <a:r>
              <a:rPr lang="en-US" sz="4000" dirty="0"/>
              <a:t>NEAREST NEIGHBOUR (KNN)</a:t>
            </a:r>
            <a:endParaRPr lang="en-US" dirty="0"/>
          </a:p>
        </p:txBody>
      </p:sp>
      <p:sp>
        <p:nvSpPr>
          <p:cNvPr id="3" name="Content Placeholder 2">
            <a:extLst>
              <a:ext uri="{FF2B5EF4-FFF2-40B4-BE49-F238E27FC236}">
                <a16:creationId xmlns:a16="http://schemas.microsoft.com/office/drawing/2014/main" id="{D6177DE8-70DD-C170-D00E-252E944815D0}"/>
              </a:ext>
            </a:extLst>
          </p:cNvPr>
          <p:cNvSpPr>
            <a:spLocks noGrp="1"/>
          </p:cNvSpPr>
          <p:nvPr>
            <p:ph idx="1"/>
          </p:nvPr>
        </p:nvSpPr>
        <p:spPr>
          <a:xfrm>
            <a:off x="1368106" y="2790258"/>
            <a:ext cx="9455788" cy="1770591"/>
          </a:xfrm>
          <a:solidFill>
            <a:schemeClr val="accent1">
              <a:lumMod val="20000"/>
              <a:lumOff val="80000"/>
            </a:schemeClr>
          </a:solidFill>
          <a:ln>
            <a:solidFill>
              <a:schemeClr val="tx1"/>
            </a:solidFill>
          </a:ln>
        </p:spPr>
        <p:txBody>
          <a:bodyPr>
            <a:normAutofit/>
          </a:bodyPr>
          <a:lstStyle/>
          <a:p>
            <a:pPr algn="just"/>
            <a:r>
              <a:rPr lang="en-IN" sz="2000" b="0" i="0" dirty="0" err="1">
                <a:effectLst/>
              </a:rPr>
              <a:t>Knn</a:t>
            </a:r>
            <a:r>
              <a:rPr lang="en-IN" sz="2000" b="0" i="0" dirty="0">
                <a:effectLst/>
              </a:rPr>
              <a:t> is a non-parametric supervised learning technique in which we try to classify the data point to a given category with the help of training set. </a:t>
            </a:r>
          </a:p>
          <a:p>
            <a:pPr algn="just"/>
            <a:r>
              <a:rPr lang="en-IN" sz="2000" b="0" i="0" dirty="0">
                <a:effectLst/>
              </a:rPr>
              <a:t>In simple words, it captures information of all training cases and classifies new cases based on a similarity.</a:t>
            </a:r>
            <a:endParaRPr lang="en-US" sz="2000" dirty="0"/>
          </a:p>
        </p:txBody>
      </p:sp>
    </p:spTree>
    <p:extLst>
      <p:ext uri="{BB962C8B-B14F-4D97-AF65-F5344CB8AC3E}">
        <p14:creationId xmlns:p14="http://schemas.microsoft.com/office/powerpoint/2010/main" val="51930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5F73-70C0-36ED-6361-59DEF691CF1D}"/>
              </a:ext>
            </a:extLst>
          </p:cNvPr>
          <p:cNvSpPr>
            <a:spLocks noGrp="1"/>
          </p:cNvSpPr>
          <p:nvPr>
            <p:ph type="title"/>
          </p:nvPr>
        </p:nvSpPr>
        <p:spPr/>
        <p:txBody>
          <a:bodyPr/>
          <a:lstStyle/>
          <a:p>
            <a:r>
              <a:rPr lang="en-US" dirty="0"/>
              <a:t>KNN (EXAMPLE)</a:t>
            </a:r>
          </a:p>
        </p:txBody>
      </p:sp>
      <p:sp>
        <p:nvSpPr>
          <p:cNvPr id="3" name="Content Placeholder 2">
            <a:extLst>
              <a:ext uri="{FF2B5EF4-FFF2-40B4-BE49-F238E27FC236}">
                <a16:creationId xmlns:a16="http://schemas.microsoft.com/office/drawing/2014/main" id="{41C9DE24-53D7-9663-E9CB-6F1B24960B33}"/>
              </a:ext>
            </a:extLst>
          </p:cNvPr>
          <p:cNvSpPr>
            <a:spLocks noGrp="1"/>
          </p:cNvSpPr>
          <p:nvPr>
            <p:ph idx="1"/>
          </p:nvPr>
        </p:nvSpPr>
        <p:spPr>
          <a:xfrm>
            <a:off x="501805" y="2020824"/>
            <a:ext cx="8943277" cy="3694176"/>
          </a:xfrm>
        </p:spPr>
        <p:txBody>
          <a:bodyPr/>
          <a:lstStyle/>
          <a:p>
            <a:pPr marL="0" indent="0" algn="just">
              <a:buNone/>
            </a:pPr>
            <a:r>
              <a:rPr lang="en-IN" b="0" i="0" dirty="0">
                <a:effectLst/>
                <a:latin typeface="Roboto" panose="02000000000000000000" pitchFamily="2" charset="0"/>
              </a:rPr>
              <a:t>Suppose we have height, weight and T-shirt size of some customers and we need to predict the T-shirt size of a new customer given only height and weight information we have. Data including height, weight and T-shirt size information is shown in the table.</a:t>
            </a:r>
          </a:p>
          <a:p>
            <a:pPr marL="0" indent="0" algn="just">
              <a:buNone/>
            </a:pPr>
            <a:r>
              <a:rPr lang="en-IN" b="1" i="0" dirty="0">
                <a:effectLst/>
                <a:latin typeface="inherit"/>
              </a:rPr>
              <a:t>New customer named 'Monica' has height 161cm and weight 61kg. Predict the T-shirt size for Monica using KNN method.</a:t>
            </a:r>
            <a:endParaRPr lang="en-US" dirty="0"/>
          </a:p>
        </p:txBody>
      </p:sp>
      <p:graphicFrame>
        <p:nvGraphicFramePr>
          <p:cNvPr id="4" name="Table 3">
            <a:extLst>
              <a:ext uri="{FF2B5EF4-FFF2-40B4-BE49-F238E27FC236}">
                <a16:creationId xmlns:a16="http://schemas.microsoft.com/office/drawing/2014/main" id="{4B8BD1D3-2873-DB84-F5E8-443D8BC50355}"/>
              </a:ext>
            </a:extLst>
          </p:cNvPr>
          <p:cNvGraphicFramePr>
            <a:graphicFrameLocks noGrp="1"/>
          </p:cNvGraphicFramePr>
          <p:nvPr>
            <p:extLst>
              <p:ext uri="{D42A27DB-BD31-4B8C-83A1-F6EECF244321}">
                <p14:modId xmlns:p14="http://schemas.microsoft.com/office/powerpoint/2010/main" val="58601545"/>
              </p:ext>
            </p:extLst>
          </p:nvPr>
        </p:nvGraphicFramePr>
        <p:xfrm>
          <a:off x="9526411" y="142785"/>
          <a:ext cx="2572663" cy="6572430"/>
        </p:xfrm>
        <a:graphic>
          <a:graphicData uri="http://schemas.openxmlformats.org/drawingml/2006/table">
            <a:tbl>
              <a:tblPr/>
              <a:tblGrid>
                <a:gridCol w="954802">
                  <a:extLst>
                    <a:ext uri="{9D8B030D-6E8A-4147-A177-3AD203B41FA5}">
                      <a16:colId xmlns:a16="http://schemas.microsoft.com/office/drawing/2014/main" val="589911431"/>
                    </a:ext>
                  </a:extLst>
                </a:gridCol>
                <a:gridCol w="847047">
                  <a:extLst>
                    <a:ext uri="{9D8B030D-6E8A-4147-A177-3AD203B41FA5}">
                      <a16:colId xmlns:a16="http://schemas.microsoft.com/office/drawing/2014/main" val="3155626815"/>
                    </a:ext>
                  </a:extLst>
                </a:gridCol>
                <a:gridCol w="770814">
                  <a:extLst>
                    <a:ext uri="{9D8B030D-6E8A-4147-A177-3AD203B41FA5}">
                      <a16:colId xmlns:a16="http://schemas.microsoft.com/office/drawing/2014/main" val="1998773179"/>
                    </a:ext>
                  </a:extLst>
                </a:gridCol>
              </a:tblGrid>
              <a:tr h="519696">
                <a:tc>
                  <a:txBody>
                    <a:bodyPr/>
                    <a:lstStyle/>
                    <a:p>
                      <a:pPr algn="ctr" fontAlgn="ctr"/>
                      <a:r>
                        <a:rPr lang="en-IN" sz="1800" b="1" dirty="0">
                          <a:solidFill>
                            <a:srgbClr val="323232"/>
                          </a:solidFill>
                          <a:effectLst/>
                          <a:latin typeface="+mn-lt"/>
                        </a:rPr>
                        <a:t>Height (in </a:t>
                      </a:r>
                      <a:r>
                        <a:rPr lang="en-IN" sz="1800" b="1" dirty="0" err="1">
                          <a:solidFill>
                            <a:srgbClr val="323232"/>
                          </a:solidFill>
                          <a:effectLst/>
                          <a:latin typeface="+mn-lt"/>
                        </a:rPr>
                        <a:t>cms</a:t>
                      </a:r>
                      <a:r>
                        <a:rPr lang="en-IN" sz="1800" b="1" dirty="0">
                          <a:solidFill>
                            <a:srgbClr val="323232"/>
                          </a:solidFill>
                          <a:effectLst/>
                          <a:latin typeface="+mn-lt"/>
                        </a:rPr>
                        <a:t>)</a:t>
                      </a:r>
                    </a:p>
                  </a:txBody>
                  <a:tcPr marL="5967" marR="5967" marT="5967" marB="59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800" b="1" dirty="0">
                          <a:solidFill>
                            <a:srgbClr val="323232"/>
                          </a:solidFill>
                          <a:effectLst/>
                          <a:latin typeface="+mn-lt"/>
                        </a:rPr>
                        <a:t>Weight (in kgs)</a:t>
                      </a:r>
                    </a:p>
                  </a:txBody>
                  <a:tcPr marL="5967" marR="5967" marT="5967" marB="59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800" b="1" dirty="0">
                          <a:solidFill>
                            <a:srgbClr val="323232"/>
                          </a:solidFill>
                          <a:effectLst/>
                          <a:latin typeface="+mn-lt"/>
                        </a:rPr>
                        <a:t>T Shirt Size</a:t>
                      </a:r>
                    </a:p>
                  </a:txBody>
                  <a:tcPr marL="5967" marR="5967" marT="5967" marB="59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31878669"/>
                  </a:ext>
                </a:extLst>
              </a:tr>
              <a:tr h="304753">
                <a:tc>
                  <a:txBody>
                    <a:bodyPr/>
                    <a:lstStyle/>
                    <a:p>
                      <a:pPr algn="l" fontAlgn="ctr"/>
                      <a:r>
                        <a:rPr lang="en-IN" sz="1800">
                          <a:effectLst/>
                          <a:latin typeface="+mn-lt"/>
                        </a:rPr>
                        <a:t>158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58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29927218"/>
                  </a:ext>
                </a:extLst>
              </a:tr>
              <a:tr h="304753">
                <a:tc>
                  <a:txBody>
                    <a:bodyPr/>
                    <a:lstStyle/>
                    <a:p>
                      <a:pPr algn="l" fontAlgn="ctr"/>
                      <a:r>
                        <a:rPr lang="en-IN" sz="1800">
                          <a:effectLst/>
                          <a:latin typeface="+mn-lt"/>
                        </a:rPr>
                        <a:t>158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59</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42943441"/>
                  </a:ext>
                </a:extLst>
              </a:tr>
              <a:tr h="304753">
                <a:tc>
                  <a:txBody>
                    <a:bodyPr/>
                    <a:lstStyle/>
                    <a:p>
                      <a:pPr algn="l" fontAlgn="ctr"/>
                      <a:r>
                        <a:rPr lang="en-IN" sz="1800">
                          <a:effectLst/>
                          <a:latin typeface="+mn-lt"/>
                        </a:rPr>
                        <a:t>158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dirty="0">
                          <a:effectLst/>
                          <a:latin typeface="+mn-lt"/>
                        </a:rPr>
                        <a:t>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76372184"/>
                  </a:ext>
                </a:extLst>
              </a:tr>
              <a:tr h="304753">
                <a:tc>
                  <a:txBody>
                    <a:bodyPr/>
                    <a:lstStyle/>
                    <a:p>
                      <a:pPr algn="l" fontAlgn="ctr"/>
                      <a:r>
                        <a:rPr lang="en-IN" sz="1800">
                          <a:effectLst/>
                          <a:latin typeface="+mn-lt"/>
                        </a:rPr>
                        <a:t>160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59</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7291061"/>
                  </a:ext>
                </a:extLst>
              </a:tr>
              <a:tr h="304753">
                <a:tc>
                  <a:txBody>
                    <a:bodyPr/>
                    <a:lstStyle/>
                    <a:p>
                      <a:pPr algn="l" fontAlgn="ctr"/>
                      <a:r>
                        <a:rPr lang="en-IN" sz="1800">
                          <a:effectLst/>
                          <a:latin typeface="+mn-lt"/>
                        </a:rPr>
                        <a:t>160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dirty="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25323273"/>
                  </a:ext>
                </a:extLst>
              </a:tr>
              <a:tr h="304753">
                <a:tc>
                  <a:txBody>
                    <a:bodyPr/>
                    <a:lstStyle/>
                    <a:p>
                      <a:pPr algn="l" fontAlgn="ctr"/>
                      <a:r>
                        <a:rPr lang="en-IN" sz="1800">
                          <a:effectLst/>
                          <a:latin typeface="+mn-lt"/>
                        </a:rPr>
                        <a:t>163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7336535"/>
                  </a:ext>
                </a:extLst>
              </a:tr>
              <a:tr h="304753">
                <a:tc>
                  <a:txBody>
                    <a:bodyPr/>
                    <a:lstStyle/>
                    <a:p>
                      <a:pPr algn="l" fontAlgn="ctr"/>
                      <a:r>
                        <a:rPr lang="en-IN" sz="1800">
                          <a:effectLst/>
                          <a:latin typeface="+mn-lt"/>
                        </a:rPr>
                        <a:t>163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61</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M</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67398133"/>
                  </a:ext>
                </a:extLst>
              </a:tr>
              <a:tr h="304753">
                <a:tc>
                  <a:txBody>
                    <a:bodyPr/>
                    <a:lstStyle/>
                    <a:p>
                      <a:pPr algn="l" fontAlgn="ctr"/>
                      <a:r>
                        <a:rPr lang="en-IN" sz="1800">
                          <a:effectLst/>
                          <a:latin typeface="+mn-lt"/>
                        </a:rPr>
                        <a:t>160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64</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7789804"/>
                  </a:ext>
                </a:extLst>
              </a:tr>
              <a:tr h="304753">
                <a:tc>
                  <a:txBody>
                    <a:bodyPr/>
                    <a:lstStyle/>
                    <a:p>
                      <a:pPr algn="l" fontAlgn="ctr"/>
                      <a:r>
                        <a:rPr lang="en-IN" sz="1800">
                          <a:effectLst/>
                          <a:latin typeface="+mn-lt"/>
                        </a:rPr>
                        <a:t>163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64</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17245476"/>
                  </a:ext>
                </a:extLst>
              </a:tr>
              <a:tr h="304753">
                <a:tc>
                  <a:txBody>
                    <a:bodyPr/>
                    <a:lstStyle/>
                    <a:p>
                      <a:pPr algn="l" fontAlgn="ctr"/>
                      <a:r>
                        <a:rPr lang="en-IN" sz="1800">
                          <a:effectLst/>
                          <a:latin typeface="+mn-lt"/>
                        </a:rPr>
                        <a:t>165</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61</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7934463"/>
                  </a:ext>
                </a:extLst>
              </a:tr>
              <a:tr h="304753">
                <a:tc>
                  <a:txBody>
                    <a:bodyPr/>
                    <a:lstStyle/>
                    <a:p>
                      <a:pPr algn="l" fontAlgn="ctr"/>
                      <a:r>
                        <a:rPr lang="en-IN" sz="1800">
                          <a:effectLst/>
                          <a:latin typeface="+mn-lt"/>
                        </a:rPr>
                        <a:t>165</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62</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53151285"/>
                  </a:ext>
                </a:extLst>
              </a:tr>
              <a:tr h="304753">
                <a:tc>
                  <a:txBody>
                    <a:bodyPr/>
                    <a:lstStyle/>
                    <a:p>
                      <a:pPr algn="l" fontAlgn="ctr"/>
                      <a:r>
                        <a:rPr lang="en-IN" sz="1800">
                          <a:effectLst/>
                          <a:latin typeface="+mn-lt"/>
                        </a:rPr>
                        <a:t>165</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65</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15462358"/>
                  </a:ext>
                </a:extLst>
              </a:tr>
              <a:tr h="304753">
                <a:tc>
                  <a:txBody>
                    <a:bodyPr/>
                    <a:lstStyle/>
                    <a:p>
                      <a:pPr algn="l" fontAlgn="ctr"/>
                      <a:r>
                        <a:rPr lang="en-IN" sz="1800">
                          <a:effectLst/>
                          <a:latin typeface="+mn-lt"/>
                        </a:rPr>
                        <a:t>168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62</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85389125"/>
                  </a:ext>
                </a:extLst>
              </a:tr>
              <a:tr h="304753">
                <a:tc>
                  <a:txBody>
                    <a:bodyPr/>
                    <a:lstStyle/>
                    <a:p>
                      <a:pPr algn="l" fontAlgn="ctr"/>
                      <a:r>
                        <a:rPr lang="en-IN" sz="1800">
                          <a:effectLst/>
                          <a:latin typeface="+mn-lt"/>
                        </a:rPr>
                        <a:t>168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65004980"/>
                  </a:ext>
                </a:extLst>
              </a:tr>
              <a:tr h="304753">
                <a:tc>
                  <a:txBody>
                    <a:bodyPr/>
                    <a:lstStyle/>
                    <a:p>
                      <a:pPr algn="l" fontAlgn="ctr"/>
                      <a:r>
                        <a:rPr lang="en-IN" sz="1800">
                          <a:effectLst/>
                          <a:latin typeface="+mn-lt"/>
                        </a:rPr>
                        <a:t>168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66</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49339592"/>
                  </a:ext>
                </a:extLst>
              </a:tr>
              <a:tr h="304753">
                <a:tc>
                  <a:txBody>
                    <a:bodyPr/>
                    <a:lstStyle/>
                    <a:p>
                      <a:pPr algn="l" fontAlgn="ctr"/>
                      <a:r>
                        <a:rPr lang="en-IN" sz="1800">
                          <a:effectLst/>
                          <a:latin typeface="+mn-lt"/>
                        </a:rPr>
                        <a:t>170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63</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78592839"/>
                  </a:ext>
                </a:extLst>
              </a:tr>
              <a:tr h="304753">
                <a:tc>
                  <a:txBody>
                    <a:bodyPr/>
                    <a:lstStyle/>
                    <a:p>
                      <a:pPr algn="l" fontAlgn="ctr"/>
                      <a:r>
                        <a:rPr lang="en-IN" sz="1800">
                          <a:effectLst/>
                          <a:latin typeface="+mn-lt"/>
                        </a:rPr>
                        <a:t>170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64</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83293891"/>
                  </a:ext>
                </a:extLst>
              </a:tr>
              <a:tr h="304753">
                <a:tc>
                  <a:txBody>
                    <a:bodyPr/>
                    <a:lstStyle/>
                    <a:p>
                      <a:pPr algn="l" fontAlgn="ctr"/>
                      <a:r>
                        <a:rPr lang="en-IN" sz="1800">
                          <a:effectLst/>
                          <a:latin typeface="+mn-lt"/>
                        </a:rPr>
                        <a:t>170</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a:effectLst/>
                          <a:latin typeface="+mn-lt"/>
                        </a:rPr>
                        <a:t>68</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ctr"/>
                      <a:r>
                        <a:rPr lang="en-IN" sz="1800" dirty="0">
                          <a:effectLst/>
                          <a:latin typeface="+mn-lt"/>
                        </a:rPr>
                        <a:t>L</a:t>
                      </a:r>
                    </a:p>
                  </a:txBody>
                  <a:tcPr marL="41771" marR="41771" marT="29836" marB="29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57010615"/>
                  </a:ext>
                </a:extLst>
              </a:tr>
            </a:tbl>
          </a:graphicData>
        </a:graphic>
      </p:graphicFrame>
    </p:spTree>
    <p:extLst>
      <p:ext uri="{BB962C8B-B14F-4D97-AF65-F5344CB8AC3E}">
        <p14:creationId xmlns:p14="http://schemas.microsoft.com/office/powerpoint/2010/main" val="2416459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BB94-9C69-FE99-8758-6FBEBA69A42F}"/>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BB2109F8-15DD-3699-5E09-095BAEB5BF25}"/>
              </a:ext>
            </a:extLst>
          </p:cNvPr>
          <p:cNvSpPr>
            <a:spLocks noGrp="1"/>
          </p:cNvSpPr>
          <p:nvPr>
            <p:ph idx="1"/>
          </p:nvPr>
        </p:nvSpPr>
        <p:spPr>
          <a:xfrm>
            <a:off x="286883" y="1549797"/>
            <a:ext cx="11618234" cy="5185540"/>
          </a:xfrm>
          <a:solidFill>
            <a:schemeClr val="accent1">
              <a:lumMod val="20000"/>
              <a:lumOff val="80000"/>
            </a:schemeClr>
          </a:solidFill>
          <a:ln>
            <a:solidFill>
              <a:schemeClr val="tx1"/>
            </a:solidFill>
          </a:ln>
        </p:spPr>
        <p:txBody>
          <a:bodyPr>
            <a:noAutofit/>
          </a:bodyPr>
          <a:lstStyle/>
          <a:p>
            <a:r>
              <a:rPr lang="en-IN" sz="2000" b="1" i="0" dirty="0">
                <a:effectLst/>
              </a:rPr>
              <a:t>Step 1 : Calculate Similarity based on distance function</a:t>
            </a:r>
            <a:br>
              <a:rPr lang="en-IN" sz="2000" dirty="0"/>
            </a:br>
            <a:r>
              <a:rPr lang="en-IN" sz="2000" b="0" i="0" dirty="0">
                <a:effectLst/>
              </a:rPr>
              <a:t>There are many distance functions but Euclidean is the most commonly used measure.</a:t>
            </a:r>
          </a:p>
          <a:p>
            <a:r>
              <a:rPr lang="en-IN" sz="2000" b="0" i="0" dirty="0">
                <a:effectLst/>
              </a:rPr>
              <a:t> It is mainly used when data is continuous. </a:t>
            </a:r>
          </a:p>
          <a:p>
            <a:endParaRPr lang="en-IN" sz="2000" b="0" i="0" dirty="0">
              <a:effectLst/>
            </a:endParaRPr>
          </a:p>
          <a:p>
            <a:endParaRPr lang="en-IN" sz="2000" b="0" i="0" dirty="0">
              <a:effectLst/>
            </a:endParaRPr>
          </a:p>
          <a:p>
            <a:r>
              <a:rPr lang="en-IN" sz="2000" b="0" i="0" dirty="0">
                <a:effectLst/>
              </a:rPr>
              <a:t>The idea to use distance measure is to find the distance (similarity) between new sample and training cases and then finds the k-closest customers to new customer in terms of height and weight.</a:t>
            </a:r>
          </a:p>
          <a:p>
            <a:r>
              <a:rPr lang="en-IN" sz="2000" dirty="0"/>
              <a:t>Euclidean distance between first observation and new observation (</a:t>
            </a:r>
            <a:r>
              <a:rPr lang="en-IN" sz="2000" dirty="0" err="1"/>
              <a:t>monica</a:t>
            </a:r>
            <a:r>
              <a:rPr lang="en-IN" sz="2000" dirty="0"/>
              <a:t>) is as follows -</a:t>
            </a:r>
            <a:br>
              <a:rPr lang="en-IN" sz="2000" dirty="0"/>
            </a:br>
            <a:r>
              <a:rPr lang="en-IN" sz="2000" dirty="0"/>
              <a:t>=SQRT((161-158)^2+(61-58)^2)</a:t>
            </a:r>
          </a:p>
          <a:p>
            <a:r>
              <a:rPr lang="en-IN" sz="2000" dirty="0"/>
              <a:t>Similarly, we will calculate distance of all the training cases with new case and calculates the rank in terms of distance. The smallest distance value will be ranked 1 and considered as nearest neighbour.</a:t>
            </a:r>
            <a:endParaRPr lang="en-US" sz="2000" dirty="0"/>
          </a:p>
        </p:txBody>
      </p:sp>
      <p:pic>
        <p:nvPicPr>
          <p:cNvPr id="4" name="Picture 3">
            <a:extLst>
              <a:ext uri="{FF2B5EF4-FFF2-40B4-BE49-F238E27FC236}">
                <a16:creationId xmlns:a16="http://schemas.microsoft.com/office/drawing/2014/main" id="{3B2BF3E0-3D70-F955-AC63-1D517503DDD9}"/>
              </a:ext>
            </a:extLst>
          </p:cNvPr>
          <p:cNvPicPr>
            <a:picLocks noChangeAspect="1"/>
          </p:cNvPicPr>
          <p:nvPr/>
        </p:nvPicPr>
        <p:blipFill rotWithShape="1">
          <a:blip r:embed="rId2"/>
          <a:srcRect b="53933"/>
          <a:stretch/>
        </p:blipFill>
        <p:spPr>
          <a:xfrm>
            <a:off x="6486912" y="2387600"/>
            <a:ext cx="3246515" cy="1292302"/>
          </a:xfrm>
          <a:prstGeom prst="rect">
            <a:avLst/>
          </a:prstGeom>
          <a:solidFill>
            <a:schemeClr val="accent1">
              <a:lumMod val="20000"/>
              <a:lumOff val="80000"/>
            </a:schemeClr>
          </a:solidFill>
          <a:ln>
            <a:solidFill>
              <a:schemeClr val="tx1"/>
            </a:solidFill>
          </a:ln>
        </p:spPr>
      </p:pic>
    </p:spTree>
    <p:extLst>
      <p:ext uri="{BB962C8B-B14F-4D97-AF65-F5344CB8AC3E}">
        <p14:creationId xmlns:p14="http://schemas.microsoft.com/office/powerpoint/2010/main" val="3367901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Rectangle 410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5076AB-34DD-3B0D-0329-785CDBB64BE9}"/>
              </a:ext>
            </a:extLst>
          </p:cNvPr>
          <p:cNvSpPr>
            <a:spLocks noGrp="1"/>
          </p:cNvSpPr>
          <p:nvPr>
            <p:ph type="title"/>
          </p:nvPr>
        </p:nvSpPr>
        <p:spPr>
          <a:xfrm>
            <a:off x="5359510" y="978619"/>
            <a:ext cx="5991244" cy="1106424"/>
          </a:xfrm>
        </p:spPr>
        <p:txBody>
          <a:bodyPr>
            <a:normAutofit/>
          </a:bodyPr>
          <a:lstStyle/>
          <a:p>
            <a:r>
              <a:rPr lang="en-US" sz="3200" dirty="0"/>
              <a:t>SOLUTION</a:t>
            </a:r>
          </a:p>
        </p:txBody>
      </p:sp>
      <p:pic>
        <p:nvPicPr>
          <p:cNvPr id="4098" name="Picture 2">
            <a:extLst>
              <a:ext uri="{FF2B5EF4-FFF2-40B4-BE49-F238E27FC236}">
                <a16:creationId xmlns:a16="http://schemas.microsoft.com/office/drawing/2014/main" id="{0003CE4C-9A21-D2E3-88D7-FF8E801D2E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9574" y="304424"/>
            <a:ext cx="3827889" cy="62263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9" name="Rectangle 410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D4F14F-FE9A-95C1-DC6F-B3034FD4FFC5}"/>
              </a:ext>
            </a:extLst>
          </p:cNvPr>
          <p:cNvSpPr>
            <a:spLocks noGrp="1"/>
          </p:cNvSpPr>
          <p:nvPr>
            <p:ph idx="1"/>
          </p:nvPr>
        </p:nvSpPr>
        <p:spPr>
          <a:xfrm>
            <a:off x="4647037" y="2252870"/>
            <a:ext cx="6703716" cy="3750501"/>
          </a:xfrm>
          <a:solidFill>
            <a:schemeClr val="accent1">
              <a:lumMod val="20000"/>
              <a:lumOff val="80000"/>
            </a:schemeClr>
          </a:solidFill>
          <a:ln>
            <a:solidFill>
              <a:schemeClr val="tx1"/>
            </a:solidFill>
          </a:ln>
        </p:spPr>
        <p:txBody>
          <a:bodyPr>
            <a:noAutofit/>
          </a:bodyPr>
          <a:lstStyle/>
          <a:p>
            <a:r>
              <a:rPr lang="en-IN" sz="2000" b="1" i="0" dirty="0">
                <a:effectLst/>
                <a:latin typeface="inherit"/>
              </a:rPr>
              <a:t>Step 2 : Find K-Nearest </a:t>
            </a:r>
            <a:r>
              <a:rPr lang="en-IN" sz="2000" b="1" i="0" dirty="0" err="1">
                <a:effectLst/>
                <a:latin typeface="inherit"/>
              </a:rPr>
              <a:t>Neighbors</a:t>
            </a:r>
            <a:br>
              <a:rPr lang="en-IN" sz="2000" dirty="0"/>
            </a:br>
            <a:br>
              <a:rPr lang="en-IN" sz="2000" dirty="0"/>
            </a:br>
            <a:r>
              <a:rPr lang="en-IN" sz="2000" b="1" i="0" dirty="0">
                <a:effectLst/>
                <a:latin typeface="Roboto" panose="02000000000000000000" pitchFamily="2" charset="0"/>
              </a:rPr>
              <a:t>Let k be 5. </a:t>
            </a:r>
            <a:r>
              <a:rPr lang="en-IN" sz="2000" b="0" i="0" dirty="0">
                <a:effectLst/>
                <a:latin typeface="Roboto" panose="02000000000000000000" pitchFamily="2" charset="0"/>
              </a:rPr>
              <a:t>Then the algorithm searches for the 5 customers closest to Monica, i.e. most similar to Monica in terms of attributes, and see what categories those 5 customers were in. </a:t>
            </a:r>
          </a:p>
          <a:p>
            <a:r>
              <a:rPr lang="en-IN" sz="2000" b="0" i="0" dirty="0">
                <a:effectLst/>
                <a:latin typeface="Roboto" panose="02000000000000000000" pitchFamily="2" charset="0"/>
              </a:rPr>
              <a:t>If 4 of them had ‘Medium T shirt sizes’ and 1 had ‘Large T shirt size’ then your best guess for Monica is ‘Medium T shirt. </a:t>
            </a:r>
          </a:p>
          <a:p>
            <a:r>
              <a:rPr lang="en-IN" sz="2000" b="0" i="0" dirty="0">
                <a:effectLst/>
                <a:latin typeface="Roboto" panose="02000000000000000000" pitchFamily="2" charset="0"/>
              </a:rPr>
              <a:t>See the calculation shown in the snapshot.</a:t>
            </a:r>
            <a:endParaRPr lang="en-US" sz="2000" dirty="0"/>
          </a:p>
        </p:txBody>
      </p:sp>
    </p:spTree>
    <p:extLst>
      <p:ext uri="{BB962C8B-B14F-4D97-AF65-F5344CB8AC3E}">
        <p14:creationId xmlns:p14="http://schemas.microsoft.com/office/powerpoint/2010/main" val="553779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7E084-E8D5-A6C7-60D0-B21EC3D3D574}"/>
              </a:ext>
            </a:extLst>
          </p:cNvPr>
          <p:cNvSpPr>
            <a:spLocks noGrp="1"/>
          </p:cNvSpPr>
          <p:nvPr>
            <p:ph type="title"/>
          </p:nvPr>
        </p:nvSpPr>
        <p:spPr>
          <a:xfrm>
            <a:off x="429768" y="411480"/>
            <a:ext cx="11201400" cy="1106424"/>
          </a:xfrm>
        </p:spPr>
        <p:txBody>
          <a:bodyPr>
            <a:normAutofit/>
          </a:bodyPr>
          <a:lstStyle/>
          <a:p>
            <a:r>
              <a:rPr lang="en-US" sz="3600" dirty="0"/>
              <a:t>SOLUTION</a:t>
            </a:r>
          </a:p>
        </p:txBody>
      </p:sp>
      <p:sp>
        <p:nvSpPr>
          <p:cNvPr id="5129" name="Rectangle 5128">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7144C99D-9849-2666-DAD8-FC5C0A2FE7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4" t="6538" r="-4" b="-3"/>
          <a:stretch/>
        </p:blipFill>
        <p:spPr bwMode="auto">
          <a:xfrm>
            <a:off x="429767" y="1168720"/>
            <a:ext cx="5793431" cy="45205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useBgFill="1">
        <p:nvSpPr>
          <p:cNvPr id="5131" name="Rectangle 513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325CE5-257D-B994-68C4-429EAF13367F}"/>
              </a:ext>
            </a:extLst>
          </p:cNvPr>
          <p:cNvSpPr>
            <a:spLocks noGrp="1"/>
          </p:cNvSpPr>
          <p:nvPr>
            <p:ph idx="1"/>
          </p:nvPr>
        </p:nvSpPr>
        <p:spPr>
          <a:xfrm>
            <a:off x="7217665" y="508994"/>
            <a:ext cx="4843271" cy="5461664"/>
          </a:xfrm>
          <a:solidFill>
            <a:schemeClr val="accent1">
              <a:lumMod val="20000"/>
              <a:lumOff val="80000"/>
            </a:schemeClr>
          </a:solidFill>
          <a:ln>
            <a:solidFill>
              <a:schemeClr val="tx1"/>
            </a:solidFill>
          </a:ln>
        </p:spPr>
        <p:txBody>
          <a:bodyPr anchor="ctr">
            <a:noAutofit/>
          </a:bodyPr>
          <a:lstStyle/>
          <a:p>
            <a:r>
              <a:rPr lang="en-IN" sz="2000" b="0" i="0" dirty="0">
                <a:effectLst/>
              </a:rPr>
              <a:t>In the graph below, binary dependent variable (T-shirt size) is displayed in blue and orange </a:t>
            </a:r>
            <a:r>
              <a:rPr lang="en-IN" sz="2000" b="0" i="0" dirty="0" err="1">
                <a:effectLst/>
              </a:rPr>
              <a:t>color</a:t>
            </a:r>
            <a:r>
              <a:rPr lang="en-IN" sz="2000" b="0" i="0" dirty="0">
                <a:effectLst/>
              </a:rPr>
              <a:t>. </a:t>
            </a:r>
          </a:p>
          <a:p>
            <a:r>
              <a:rPr lang="en-IN" sz="2000" b="0" i="0" dirty="0">
                <a:effectLst/>
              </a:rPr>
              <a:t>'Medium T-shirt size' is in blue </a:t>
            </a:r>
            <a:r>
              <a:rPr lang="en-IN" sz="2000" b="0" i="0" dirty="0" err="1">
                <a:effectLst/>
              </a:rPr>
              <a:t>color</a:t>
            </a:r>
            <a:r>
              <a:rPr lang="en-IN" sz="2000" b="0" i="0" dirty="0">
                <a:effectLst/>
              </a:rPr>
              <a:t> and 'Large T-shirt size' in orange </a:t>
            </a:r>
            <a:r>
              <a:rPr lang="en-IN" sz="2000" b="0" i="0" dirty="0" err="1">
                <a:effectLst/>
              </a:rPr>
              <a:t>color</a:t>
            </a:r>
            <a:r>
              <a:rPr lang="en-IN" sz="2000" b="0" i="0" dirty="0">
                <a:effectLst/>
              </a:rPr>
              <a:t>. </a:t>
            </a:r>
          </a:p>
          <a:p>
            <a:r>
              <a:rPr lang="en-IN" sz="2000" b="0" i="0" dirty="0">
                <a:effectLst/>
              </a:rPr>
              <a:t>New customer information is exhibited in yellow circle. </a:t>
            </a:r>
          </a:p>
          <a:p>
            <a:r>
              <a:rPr lang="en-IN" sz="2000" b="0" i="0" dirty="0">
                <a:effectLst/>
              </a:rPr>
              <a:t>Four blue highlighted data points and one orange highlighted data point are close to yellow circle. </a:t>
            </a:r>
          </a:p>
          <a:p>
            <a:r>
              <a:rPr lang="en-IN" sz="2000" b="0" i="0" dirty="0">
                <a:effectLst/>
              </a:rPr>
              <a:t>So, the prediction for the new case is blue highlighted data point which is Medium T-shirt size.</a:t>
            </a:r>
            <a:endParaRPr lang="en-US" sz="2000" dirty="0"/>
          </a:p>
        </p:txBody>
      </p:sp>
      <p:sp>
        <p:nvSpPr>
          <p:cNvPr id="4" name="TextBox 3">
            <a:extLst>
              <a:ext uri="{FF2B5EF4-FFF2-40B4-BE49-F238E27FC236}">
                <a16:creationId xmlns:a16="http://schemas.microsoft.com/office/drawing/2014/main" id="{0078FBBB-14DD-FE05-F17B-82C1D2CEFB49}"/>
              </a:ext>
            </a:extLst>
          </p:cNvPr>
          <p:cNvSpPr txBox="1"/>
          <p:nvPr/>
        </p:nvSpPr>
        <p:spPr>
          <a:xfrm>
            <a:off x="1330413" y="5970658"/>
            <a:ext cx="3992137" cy="369332"/>
          </a:xfrm>
          <a:prstGeom prst="rect">
            <a:avLst/>
          </a:prstGeom>
          <a:noFill/>
        </p:spPr>
        <p:txBody>
          <a:bodyPr wrap="square" rtlCol="0">
            <a:spAutoFit/>
          </a:bodyPr>
          <a:lstStyle/>
          <a:p>
            <a:r>
              <a:rPr lang="en-US" dirty="0" err="1"/>
              <a:t>kNN</a:t>
            </a:r>
            <a:r>
              <a:rPr lang="en-US" dirty="0"/>
              <a:t> visual representation</a:t>
            </a:r>
          </a:p>
        </p:txBody>
      </p:sp>
    </p:spTree>
    <p:extLst>
      <p:ext uri="{BB962C8B-B14F-4D97-AF65-F5344CB8AC3E}">
        <p14:creationId xmlns:p14="http://schemas.microsoft.com/office/powerpoint/2010/main" val="873370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0E392-FC81-7A16-9723-EF0EE734A016}"/>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4500" dirty="0"/>
              <a:t>SUPPORT VECTOR MACHINE</a:t>
            </a:r>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511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0390-0DD4-ACE6-9EE4-BD3A5662B405}"/>
              </a:ext>
            </a:extLst>
          </p:cNvPr>
          <p:cNvSpPr>
            <a:spLocks noGrp="1"/>
          </p:cNvSpPr>
          <p:nvPr>
            <p:ph type="title"/>
          </p:nvPr>
        </p:nvSpPr>
        <p:spPr/>
        <p:txBody>
          <a:bodyPr/>
          <a:lstStyle/>
          <a:p>
            <a:r>
              <a:rPr lang="en-US" sz="4000" dirty="0"/>
              <a:t>SUPPORT VECTOR MACHINE</a:t>
            </a:r>
            <a:endParaRPr lang="en-US" dirty="0"/>
          </a:p>
        </p:txBody>
      </p:sp>
      <p:sp>
        <p:nvSpPr>
          <p:cNvPr id="3" name="Content Placeholder 2">
            <a:extLst>
              <a:ext uri="{FF2B5EF4-FFF2-40B4-BE49-F238E27FC236}">
                <a16:creationId xmlns:a16="http://schemas.microsoft.com/office/drawing/2014/main" id="{0E090393-9022-59D5-1F2D-09AD336BD5B8}"/>
              </a:ext>
            </a:extLst>
          </p:cNvPr>
          <p:cNvSpPr>
            <a:spLocks noGrp="1"/>
          </p:cNvSpPr>
          <p:nvPr>
            <p:ph idx="1"/>
          </p:nvPr>
        </p:nvSpPr>
        <p:spPr>
          <a:xfrm>
            <a:off x="456754" y="2243847"/>
            <a:ext cx="11485756" cy="4246161"/>
          </a:xfrm>
          <a:solidFill>
            <a:schemeClr val="accent1">
              <a:lumMod val="20000"/>
              <a:lumOff val="80000"/>
            </a:schemeClr>
          </a:solidFill>
          <a:ln>
            <a:solidFill>
              <a:schemeClr val="tx1"/>
            </a:solidFill>
          </a:ln>
        </p:spPr>
        <p:txBody>
          <a:bodyPr>
            <a:noAutofit/>
          </a:bodyPr>
          <a:lstStyle/>
          <a:p>
            <a:pPr algn="just"/>
            <a:r>
              <a:rPr lang="en-IN" sz="2000" b="0" i="0" dirty="0">
                <a:effectLst/>
              </a:rPr>
              <a:t>Support Vector Machine or SVM is one of the most popular Supervised Learning algorithms, which is used for Classification as well as Regression problems. </a:t>
            </a:r>
          </a:p>
          <a:p>
            <a:pPr algn="just"/>
            <a:r>
              <a:rPr lang="en-IN" sz="2000" b="0" i="0" dirty="0">
                <a:effectLst/>
              </a:rPr>
              <a:t>However, primarily, it is used for Classification problems in Machine Learning.</a:t>
            </a:r>
          </a:p>
          <a:p>
            <a:pPr algn="just"/>
            <a:r>
              <a:rPr lang="en-IN" sz="2000" b="0" i="0" dirty="0">
                <a:effectLst/>
              </a:rPr>
              <a:t>The goal of the SVM algorithm is to create the best line or decision boundary that can segregate n-dimensional space into classes so that we can easily put the new data point in the correct category in the future. </a:t>
            </a:r>
          </a:p>
          <a:p>
            <a:pPr algn="just"/>
            <a:r>
              <a:rPr lang="en-IN" sz="2000" b="0" i="0" dirty="0">
                <a:effectLst/>
              </a:rPr>
              <a:t>This best decision boundary is called a hyperplane.</a:t>
            </a:r>
          </a:p>
          <a:p>
            <a:pPr algn="just"/>
            <a:r>
              <a:rPr lang="en-IN" sz="2000" b="0" i="0" dirty="0">
                <a:effectLst/>
              </a:rPr>
              <a:t>SVM chooses the extreme points/vectors that help in creating the hyperplane. </a:t>
            </a:r>
          </a:p>
          <a:p>
            <a:pPr algn="just"/>
            <a:r>
              <a:rPr lang="en-IN" sz="2000" b="0" i="0" dirty="0">
                <a:effectLst/>
              </a:rPr>
              <a:t>These extreme cases are called as support vectors, and hence algorithm is termed as Support Vector Machine.</a:t>
            </a:r>
          </a:p>
          <a:p>
            <a:endParaRPr lang="en-US" sz="2000" dirty="0"/>
          </a:p>
        </p:txBody>
      </p:sp>
    </p:spTree>
    <p:extLst>
      <p:ext uri="{BB962C8B-B14F-4D97-AF65-F5344CB8AC3E}">
        <p14:creationId xmlns:p14="http://schemas.microsoft.com/office/powerpoint/2010/main" val="190423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91AB-8AD9-4E24-4FD9-990DB385C374}"/>
              </a:ext>
            </a:extLst>
          </p:cNvPr>
          <p:cNvSpPr>
            <a:spLocks noGrp="1"/>
          </p:cNvSpPr>
          <p:nvPr>
            <p:ph type="title"/>
          </p:nvPr>
        </p:nvSpPr>
        <p:spPr>
          <a:xfrm>
            <a:off x="1011936" y="145869"/>
            <a:ext cx="10168128" cy="1179576"/>
          </a:xfrm>
        </p:spPr>
        <p:txBody>
          <a:bodyPr/>
          <a:lstStyle/>
          <a:p>
            <a:r>
              <a:rPr lang="en-US" dirty="0"/>
              <a:t>DECISION RULES</a:t>
            </a:r>
          </a:p>
        </p:txBody>
      </p:sp>
      <p:sp>
        <p:nvSpPr>
          <p:cNvPr id="3" name="Content Placeholder 2">
            <a:extLst>
              <a:ext uri="{FF2B5EF4-FFF2-40B4-BE49-F238E27FC236}">
                <a16:creationId xmlns:a16="http://schemas.microsoft.com/office/drawing/2014/main" id="{83114C9A-C7C1-0F44-67A2-46ED293EC851}"/>
              </a:ext>
            </a:extLst>
          </p:cNvPr>
          <p:cNvSpPr>
            <a:spLocks noGrp="1"/>
          </p:cNvSpPr>
          <p:nvPr>
            <p:ph idx="1"/>
          </p:nvPr>
        </p:nvSpPr>
        <p:spPr>
          <a:xfrm>
            <a:off x="451537" y="1528534"/>
            <a:ext cx="5165489" cy="4292420"/>
          </a:xfrm>
          <a:solidFill>
            <a:schemeClr val="accent1">
              <a:lumMod val="20000"/>
              <a:lumOff val="80000"/>
            </a:schemeClr>
          </a:solidFill>
          <a:ln>
            <a:solidFill>
              <a:schemeClr val="tx1"/>
            </a:solidFill>
          </a:ln>
        </p:spPr>
        <p:txBody>
          <a:bodyPr>
            <a:noAutofit/>
          </a:bodyPr>
          <a:lstStyle/>
          <a:p>
            <a:pPr algn="just"/>
            <a:r>
              <a:rPr lang="en-IN" sz="2000" b="1" i="0" dirty="0">
                <a:solidFill>
                  <a:srgbClr val="000000"/>
                </a:solidFill>
                <a:effectLst/>
              </a:rPr>
              <a:t>Points to remember −</a:t>
            </a:r>
            <a:endParaRPr lang="en-IN" sz="2000" b="0" i="0" dirty="0">
              <a:solidFill>
                <a:srgbClr val="000000"/>
              </a:solidFill>
              <a:effectLst/>
            </a:endParaRPr>
          </a:p>
          <a:p>
            <a:pPr algn="just">
              <a:buFont typeface="Arial" panose="020B0604020202020204" pitchFamily="34" charset="0"/>
              <a:buChar char="•"/>
            </a:pPr>
            <a:r>
              <a:rPr lang="en-IN" sz="2000" b="0" i="0" dirty="0">
                <a:solidFill>
                  <a:srgbClr val="000000"/>
                </a:solidFill>
                <a:effectLst/>
              </a:rPr>
              <a:t>The IF part of the rule is called </a:t>
            </a:r>
            <a:r>
              <a:rPr lang="en-IN" sz="2000" b="1" i="0" dirty="0">
                <a:solidFill>
                  <a:srgbClr val="000000"/>
                </a:solidFill>
                <a:effectLst/>
              </a:rPr>
              <a:t>rule antecedent</a:t>
            </a:r>
            <a:r>
              <a:rPr lang="en-IN" sz="2000" b="0" i="0" dirty="0">
                <a:solidFill>
                  <a:srgbClr val="000000"/>
                </a:solidFill>
                <a:effectLst/>
              </a:rPr>
              <a:t> or </a:t>
            </a:r>
            <a:r>
              <a:rPr lang="en-IN" sz="2000" b="1" i="0" dirty="0">
                <a:solidFill>
                  <a:srgbClr val="000000"/>
                </a:solidFill>
                <a:effectLst/>
              </a:rPr>
              <a:t>precondition</a:t>
            </a:r>
            <a:r>
              <a:rPr lang="en-IN" sz="2000" b="0" i="0" dirty="0">
                <a:solidFill>
                  <a:srgbClr val="000000"/>
                </a:solidFill>
                <a:effectLst/>
              </a:rPr>
              <a:t>.</a:t>
            </a:r>
          </a:p>
          <a:p>
            <a:pPr algn="just">
              <a:buFont typeface="Arial" panose="020B0604020202020204" pitchFamily="34" charset="0"/>
              <a:buChar char="•"/>
            </a:pPr>
            <a:r>
              <a:rPr lang="en-IN" sz="2000" b="0" i="0" dirty="0">
                <a:solidFill>
                  <a:srgbClr val="000000"/>
                </a:solidFill>
                <a:effectLst/>
              </a:rPr>
              <a:t>The THEN part of the rule is called </a:t>
            </a:r>
            <a:r>
              <a:rPr lang="en-IN" sz="2000" b="1" i="0" dirty="0">
                <a:solidFill>
                  <a:srgbClr val="000000"/>
                </a:solidFill>
                <a:effectLst/>
              </a:rPr>
              <a:t>rule consequent</a:t>
            </a:r>
            <a:r>
              <a:rPr lang="en-IN" sz="2000" b="0" i="0" dirty="0">
                <a:solidFill>
                  <a:srgbClr val="000000"/>
                </a:solidFill>
                <a:effectLst/>
              </a:rPr>
              <a:t>.</a:t>
            </a:r>
          </a:p>
          <a:p>
            <a:pPr algn="just">
              <a:buFont typeface="Arial" panose="020B0604020202020204" pitchFamily="34" charset="0"/>
              <a:buChar char="•"/>
            </a:pPr>
            <a:r>
              <a:rPr lang="en-IN" sz="2000" b="0" i="0" dirty="0">
                <a:solidFill>
                  <a:srgbClr val="000000"/>
                </a:solidFill>
                <a:effectLst/>
              </a:rPr>
              <a:t>The antecedent part the condition consist of one or more attribute tests and these tests are logically ANDed.</a:t>
            </a:r>
          </a:p>
          <a:p>
            <a:pPr algn="just">
              <a:buFont typeface="Arial" panose="020B0604020202020204" pitchFamily="34" charset="0"/>
              <a:buChar char="•"/>
            </a:pPr>
            <a:r>
              <a:rPr lang="en-IN" sz="2000" b="0" i="0" dirty="0">
                <a:solidFill>
                  <a:srgbClr val="000000"/>
                </a:solidFill>
                <a:effectLst/>
              </a:rPr>
              <a:t>The consequent part consists of class prediction.</a:t>
            </a:r>
          </a:p>
          <a:p>
            <a:pPr algn="just">
              <a:buFont typeface="Arial" panose="020B0604020202020204" pitchFamily="34" charset="0"/>
              <a:buChar char="•"/>
            </a:pPr>
            <a:endParaRPr lang="en-IN" sz="2000" b="0" i="0" dirty="0">
              <a:solidFill>
                <a:srgbClr val="000000"/>
              </a:solidFill>
              <a:effectLst/>
            </a:endParaRPr>
          </a:p>
          <a:p>
            <a:pPr algn="just"/>
            <a:endParaRPr lang="en-US" sz="2000" dirty="0"/>
          </a:p>
        </p:txBody>
      </p:sp>
      <p:sp>
        <p:nvSpPr>
          <p:cNvPr id="5" name="TextBox 4">
            <a:extLst>
              <a:ext uri="{FF2B5EF4-FFF2-40B4-BE49-F238E27FC236}">
                <a16:creationId xmlns:a16="http://schemas.microsoft.com/office/drawing/2014/main" id="{FAFD6EB4-6AAF-11ED-F325-1A09FD7CF647}"/>
              </a:ext>
            </a:extLst>
          </p:cNvPr>
          <p:cNvSpPr txBox="1"/>
          <p:nvPr/>
        </p:nvSpPr>
        <p:spPr>
          <a:xfrm>
            <a:off x="5753755" y="1419749"/>
            <a:ext cx="6096000" cy="4401205"/>
          </a:xfrm>
          <a:prstGeom prst="rect">
            <a:avLst/>
          </a:prstGeom>
          <a:solidFill>
            <a:schemeClr val="accent1">
              <a:lumMod val="20000"/>
              <a:lumOff val="80000"/>
            </a:schemeClr>
          </a:solidFill>
          <a:ln>
            <a:solidFill>
              <a:schemeClr val="tx1"/>
            </a:solidFill>
          </a:ln>
        </p:spPr>
        <p:txBody>
          <a:bodyPr wrap="square">
            <a:spAutoFit/>
          </a:bodyPr>
          <a:lstStyle/>
          <a:p>
            <a:pPr algn="just"/>
            <a:r>
              <a:rPr lang="en-IN" sz="2000" b="1" i="0" u="sng" dirty="0">
                <a:solidFill>
                  <a:srgbClr val="000000"/>
                </a:solidFill>
                <a:effectLst/>
                <a:cs typeface="Heebo" pitchFamily="2" charset="-79"/>
              </a:rPr>
              <a:t>Rule Extraction</a:t>
            </a:r>
          </a:p>
          <a:p>
            <a:pPr algn="just"/>
            <a:r>
              <a:rPr lang="en-IN" sz="2000" b="0" i="0" dirty="0">
                <a:solidFill>
                  <a:srgbClr val="000000"/>
                </a:solidFill>
                <a:effectLst/>
              </a:rPr>
              <a:t>Here we will learn how to build a rule-based classifier by extracting IF-THEN rules from a decision tree.</a:t>
            </a:r>
          </a:p>
          <a:p>
            <a:pPr algn="just"/>
            <a:endParaRPr lang="en-IN" sz="2000" b="0" i="0" dirty="0">
              <a:solidFill>
                <a:srgbClr val="000000"/>
              </a:solidFill>
              <a:effectLst/>
            </a:endParaRPr>
          </a:p>
          <a:p>
            <a:pPr algn="just"/>
            <a:r>
              <a:rPr lang="en-IN" sz="2000" b="1" i="0" dirty="0">
                <a:solidFill>
                  <a:srgbClr val="000000"/>
                </a:solidFill>
                <a:effectLst/>
              </a:rPr>
              <a:t>To extract a rule from a decision tree −</a:t>
            </a:r>
          </a:p>
          <a:p>
            <a:pPr algn="just">
              <a:buFont typeface="Arial" panose="020B0604020202020204" pitchFamily="34" charset="0"/>
              <a:buChar char="•"/>
            </a:pPr>
            <a:r>
              <a:rPr lang="en-IN" sz="2000" b="0" i="0" dirty="0">
                <a:solidFill>
                  <a:srgbClr val="000000"/>
                </a:solidFill>
                <a:effectLst/>
              </a:rPr>
              <a:t>One rule is created for each path from the root to the leaf node.</a:t>
            </a:r>
          </a:p>
          <a:p>
            <a:pPr algn="just">
              <a:buFont typeface="Arial" panose="020B0604020202020204" pitchFamily="34" charset="0"/>
              <a:buChar char="•"/>
            </a:pPr>
            <a:endParaRPr lang="en-IN" sz="2000" b="0" i="0" dirty="0">
              <a:solidFill>
                <a:srgbClr val="000000"/>
              </a:solidFill>
              <a:effectLst/>
            </a:endParaRPr>
          </a:p>
          <a:p>
            <a:pPr algn="just">
              <a:buFont typeface="Arial" panose="020B0604020202020204" pitchFamily="34" charset="0"/>
              <a:buChar char="•"/>
            </a:pPr>
            <a:r>
              <a:rPr lang="en-IN" sz="2000" b="0" i="0" dirty="0">
                <a:solidFill>
                  <a:srgbClr val="000000"/>
                </a:solidFill>
                <a:effectLst/>
              </a:rPr>
              <a:t>To form a rule antecedent, each splitting criterion is logically ANDed.</a:t>
            </a:r>
          </a:p>
          <a:p>
            <a:pPr algn="just">
              <a:buFont typeface="Arial" panose="020B0604020202020204" pitchFamily="34" charset="0"/>
              <a:buChar char="•"/>
            </a:pPr>
            <a:endParaRPr lang="en-IN" sz="2000" b="0" i="0" dirty="0">
              <a:solidFill>
                <a:srgbClr val="000000"/>
              </a:solidFill>
              <a:effectLst/>
            </a:endParaRPr>
          </a:p>
          <a:p>
            <a:pPr algn="just">
              <a:buFont typeface="Arial" panose="020B0604020202020204" pitchFamily="34" charset="0"/>
              <a:buChar char="•"/>
            </a:pPr>
            <a:r>
              <a:rPr lang="en-IN" sz="2000" b="0" i="0" dirty="0">
                <a:solidFill>
                  <a:srgbClr val="000000"/>
                </a:solidFill>
                <a:effectLst/>
              </a:rPr>
              <a:t>The leaf node holds the class prediction, forming the rule consequent.</a:t>
            </a:r>
          </a:p>
        </p:txBody>
      </p:sp>
      <p:sp>
        <p:nvSpPr>
          <p:cNvPr id="7" name="TextBox 6">
            <a:extLst>
              <a:ext uri="{FF2B5EF4-FFF2-40B4-BE49-F238E27FC236}">
                <a16:creationId xmlns:a16="http://schemas.microsoft.com/office/drawing/2014/main" id="{8A66CADB-E4F1-ED94-BDBE-7E65B298C315}"/>
              </a:ext>
            </a:extLst>
          </p:cNvPr>
          <p:cNvSpPr txBox="1"/>
          <p:nvPr/>
        </p:nvSpPr>
        <p:spPr>
          <a:xfrm>
            <a:off x="451537" y="6024043"/>
            <a:ext cx="11398218" cy="707886"/>
          </a:xfrm>
          <a:prstGeom prst="rect">
            <a:avLst/>
          </a:prstGeom>
          <a:solidFill>
            <a:schemeClr val="accent6">
              <a:lumMod val="40000"/>
              <a:lumOff val="60000"/>
            </a:schemeClr>
          </a:solidFill>
          <a:ln>
            <a:solidFill>
              <a:schemeClr val="tx1"/>
            </a:solidFill>
          </a:ln>
        </p:spPr>
        <p:txBody>
          <a:bodyPr wrap="square">
            <a:spAutoFit/>
          </a:bodyPr>
          <a:lstStyle/>
          <a:p>
            <a:r>
              <a:rPr lang="en-IN" sz="2000" b="0" i="0" dirty="0">
                <a:effectLst/>
              </a:rPr>
              <a:t>NOTE: Whereas trees are created top-down using a “divide and conquer” approach, rules are more naturally created bottom-up, using a covering process.</a:t>
            </a:r>
            <a:endParaRPr lang="en-US" sz="2000" dirty="0"/>
          </a:p>
        </p:txBody>
      </p:sp>
    </p:spTree>
    <p:extLst>
      <p:ext uri="{BB962C8B-B14F-4D97-AF65-F5344CB8AC3E}">
        <p14:creationId xmlns:p14="http://schemas.microsoft.com/office/powerpoint/2010/main" val="3722852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0390-0DD4-ACE6-9EE4-BD3A5662B405}"/>
              </a:ext>
            </a:extLst>
          </p:cNvPr>
          <p:cNvSpPr>
            <a:spLocks noGrp="1"/>
          </p:cNvSpPr>
          <p:nvPr>
            <p:ph type="title"/>
          </p:nvPr>
        </p:nvSpPr>
        <p:spPr/>
        <p:txBody>
          <a:bodyPr/>
          <a:lstStyle/>
          <a:p>
            <a:r>
              <a:rPr lang="en-US" sz="4000" dirty="0"/>
              <a:t>SUPPORT VECTOR MACHINE</a:t>
            </a:r>
            <a:endParaRPr lang="en-US" dirty="0"/>
          </a:p>
        </p:txBody>
      </p:sp>
      <p:sp>
        <p:nvSpPr>
          <p:cNvPr id="3" name="Content Placeholder 2">
            <a:extLst>
              <a:ext uri="{FF2B5EF4-FFF2-40B4-BE49-F238E27FC236}">
                <a16:creationId xmlns:a16="http://schemas.microsoft.com/office/drawing/2014/main" id="{0E090393-9022-59D5-1F2D-09AD336BD5B8}"/>
              </a:ext>
            </a:extLst>
          </p:cNvPr>
          <p:cNvSpPr>
            <a:spLocks noGrp="1"/>
          </p:cNvSpPr>
          <p:nvPr>
            <p:ph idx="1"/>
          </p:nvPr>
        </p:nvSpPr>
        <p:spPr>
          <a:xfrm>
            <a:off x="490208" y="2578384"/>
            <a:ext cx="3658492" cy="2093977"/>
          </a:xfrm>
          <a:solidFill>
            <a:schemeClr val="accent1">
              <a:lumMod val="20000"/>
              <a:lumOff val="80000"/>
            </a:schemeClr>
          </a:solidFill>
          <a:ln>
            <a:solidFill>
              <a:schemeClr val="tx1"/>
            </a:solidFill>
          </a:ln>
        </p:spPr>
        <p:txBody>
          <a:bodyPr>
            <a:noAutofit/>
          </a:bodyPr>
          <a:lstStyle/>
          <a:p>
            <a:pPr algn="just"/>
            <a:r>
              <a:rPr lang="en-IN" sz="2000" b="0" i="0" dirty="0">
                <a:effectLst/>
              </a:rPr>
              <a:t>Consider the diagram </a:t>
            </a:r>
            <a:r>
              <a:rPr lang="en-IN" sz="2000" dirty="0"/>
              <a:t>here </a:t>
            </a:r>
            <a:r>
              <a:rPr lang="en-IN" sz="2000" b="0" i="0" dirty="0">
                <a:effectLst/>
              </a:rPr>
              <a:t>in which there are two different categories that are classified using a decision boundary or hyperplane.</a:t>
            </a:r>
            <a:endParaRPr lang="en-US" sz="2000" dirty="0"/>
          </a:p>
        </p:txBody>
      </p:sp>
      <p:pic>
        <p:nvPicPr>
          <p:cNvPr id="6146" name="Picture 2" descr="Support Vector Machine Algorithm">
            <a:extLst>
              <a:ext uri="{FF2B5EF4-FFF2-40B4-BE49-F238E27FC236}">
                <a16:creationId xmlns:a16="http://schemas.microsoft.com/office/drawing/2014/main" id="{486EFA86-B834-B8C1-2641-52710D3B3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0"/>
          <a:stretch/>
        </p:blipFill>
        <p:spPr bwMode="auto">
          <a:xfrm>
            <a:off x="4382875" y="1591899"/>
            <a:ext cx="7571232" cy="50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229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4BB0-50F2-06BD-B394-72330B3C4194}"/>
              </a:ext>
            </a:extLst>
          </p:cNvPr>
          <p:cNvSpPr>
            <a:spLocks noGrp="1"/>
          </p:cNvSpPr>
          <p:nvPr>
            <p:ph type="title"/>
          </p:nvPr>
        </p:nvSpPr>
        <p:spPr/>
        <p:txBody>
          <a:bodyPr/>
          <a:lstStyle/>
          <a:p>
            <a:r>
              <a:rPr lang="en-US" sz="4000" dirty="0"/>
              <a:t>SUPPORT VECTOR MACHINE</a:t>
            </a:r>
            <a:endParaRPr lang="en-US" dirty="0"/>
          </a:p>
        </p:txBody>
      </p:sp>
      <p:sp>
        <p:nvSpPr>
          <p:cNvPr id="3" name="Content Placeholder 2">
            <a:extLst>
              <a:ext uri="{FF2B5EF4-FFF2-40B4-BE49-F238E27FC236}">
                <a16:creationId xmlns:a16="http://schemas.microsoft.com/office/drawing/2014/main" id="{9ED58A35-D247-D649-C036-2FDB6692822D}"/>
              </a:ext>
            </a:extLst>
          </p:cNvPr>
          <p:cNvSpPr>
            <a:spLocks noGrp="1"/>
          </p:cNvSpPr>
          <p:nvPr>
            <p:ph idx="1"/>
          </p:nvPr>
        </p:nvSpPr>
        <p:spPr>
          <a:solidFill>
            <a:schemeClr val="accent1">
              <a:lumMod val="20000"/>
              <a:lumOff val="80000"/>
            </a:schemeClr>
          </a:solidFill>
          <a:ln>
            <a:solidFill>
              <a:schemeClr val="tx1"/>
            </a:solidFill>
          </a:ln>
        </p:spPr>
        <p:txBody>
          <a:bodyPr>
            <a:normAutofit lnSpcReduction="10000"/>
          </a:bodyPr>
          <a:lstStyle/>
          <a:p>
            <a:pPr algn="just" fontAlgn="t"/>
            <a:r>
              <a:rPr lang="en-IN" sz="2000" b="0" i="0" dirty="0">
                <a:effectLst/>
              </a:rPr>
              <a:t>Suppose we see a strange cat that also has some features of dogs, so if we want a model that can accurately identify whether it is a cat or dog, so such a model can be created by using the SVM algorithm. </a:t>
            </a:r>
          </a:p>
          <a:p>
            <a:pPr algn="just" fontAlgn="t"/>
            <a:r>
              <a:rPr lang="en-IN" sz="2000" b="0" i="0" dirty="0">
                <a:effectLst/>
              </a:rPr>
              <a:t>We will first train our model with lots of images of cats and dogs so that it can learn about different features of cats and dogs, and then we test it with this strange creature. </a:t>
            </a:r>
          </a:p>
          <a:p>
            <a:pPr algn="just" fontAlgn="t"/>
            <a:r>
              <a:rPr lang="en-IN" sz="2000" b="0" i="0" dirty="0">
                <a:effectLst/>
              </a:rPr>
              <a:t>So as support vector creates a decision boundary between these two data (cat and dog) and choose extreme cases (support vectors), it will see the extreme case of cat and dog. </a:t>
            </a:r>
          </a:p>
          <a:p>
            <a:pPr algn="just" fontAlgn="t"/>
            <a:r>
              <a:rPr lang="en-IN" sz="2000" b="0" i="0" dirty="0">
                <a:effectLst/>
              </a:rPr>
              <a:t>On the basis of the support vectors, it will classify it as a cat. Play Video</a:t>
            </a:r>
          </a:p>
          <a:p>
            <a:pPr algn="just"/>
            <a:endParaRPr lang="en-US" sz="2000" dirty="0"/>
          </a:p>
        </p:txBody>
      </p:sp>
    </p:spTree>
    <p:extLst>
      <p:ext uri="{BB962C8B-B14F-4D97-AF65-F5344CB8AC3E}">
        <p14:creationId xmlns:p14="http://schemas.microsoft.com/office/powerpoint/2010/main" val="872287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4BB0-50F2-06BD-B394-72330B3C4194}"/>
              </a:ext>
            </a:extLst>
          </p:cNvPr>
          <p:cNvSpPr>
            <a:spLocks noGrp="1"/>
          </p:cNvSpPr>
          <p:nvPr>
            <p:ph type="title"/>
          </p:nvPr>
        </p:nvSpPr>
        <p:spPr/>
        <p:txBody>
          <a:bodyPr/>
          <a:lstStyle/>
          <a:p>
            <a:r>
              <a:rPr lang="en-US" sz="4000" dirty="0"/>
              <a:t>SUPPORT VECTOR MACHINE</a:t>
            </a:r>
            <a:endParaRPr lang="en-US" dirty="0"/>
          </a:p>
        </p:txBody>
      </p:sp>
      <p:sp>
        <p:nvSpPr>
          <p:cNvPr id="3" name="Content Placeholder 2">
            <a:extLst>
              <a:ext uri="{FF2B5EF4-FFF2-40B4-BE49-F238E27FC236}">
                <a16:creationId xmlns:a16="http://schemas.microsoft.com/office/drawing/2014/main" id="{9ED58A35-D247-D649-C036-2FDB6692822D}"/>
              </a:ext>
            </a:extLst>
          </p:cNvPr>
          <p:cNvSpPr>
            <a:spLocks noGrp="1"/>
          </p:cNvSpPr>
          <p:nvPr>
            <p:ph idx="1"/>
          </p:nvPr>
        </p:nvSpPr>
        <p:spPr>
          <a:xfrm>
            <a:off x="345688" y="2478024"/>
            <a:ext cx="2653990" cy="1179576"/>
          </a:xfrm>
          <a:solidFill>
            <a:schemeClr val="accent1">
              <a:lumMod val="20000"/>
              <a:lumOff val="80000"/>
            </a:schemeClr>
          </a:solidFill>
          <a:ln>
            <a:solidFill>
              <a:schemeClr val="tx1"/>
            </a:solidFill>
          </a:ln>
        </p:spPr>
        <p:txBody>
          <a:bodyPr>
            <a:normAutofit/>
          </a:bodyPr>
          <a:lstStyle/>
          <a:p>
            <a:r>
              <a:rPr lang="en-IN" b="0" i="0" dirty="0">
                <a:solidFill>
                  <a:srgbClr val="333333"/>
                </a:solidFill>
                <a:effectLst/>
                <a:latin typeface="inter-regular"/>
              </a:rPr>
              <a:t>Consider the diagram:</a:t>
            </a:r>
            <a:endParaRPr lang="en-IN" b="0" i="0" dirty="0">
              <a:solidFill>
                <a:srgbClr val="FFFFFF"/>
              </a:solidFill>
              <a:effectLst/>
              <a:latin typeface="Arial" panose="020B0604020202020204" pitchFamily="34" charset="0"/>
            </a:endParaRPr>
          </a:p>
          <a:p>
            <a:endParaRPr lang="en-US" dirty="0"/>
          </a:p>
        </p:txBody>
      </p:sp>
      <p:pic>
        <p:nvPicPr>
          <p:cNvPr id="7170" name="Picture 2" descr="Support Vector Machine Algorithm">
            <a:extLst>
              <a:ext uri="{FF2B5EF4-FFF2-40B4-BE49-F238E27FC236}">
                <a16:creationId xmlns:a16="http://schemas.microsoft.com/office/drawing/2014/main" id="{1DD64E38-1C07-2F23-14C2-EEB7FCE4C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696" y="2133600"/>
            <a:ext cx="6350000" cy="381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1A6E47-190B-12F0-E4D9-9512CEB15F43}"/>
              </a:ext>
            </a:extLst>
          </p:cNvPr>
          <p:cNvSpPr txBox="1"/>
          <p:nvPr/>
        </p:nvSpPr>
        <p:spPr>
          <a:xfrm>
            <a:off x="345688" y="4627976"/>
            <a:ext cx="4114800" cy="1200329"/>
          </a:xfrm>
          <a:prstGeom prst="rect">
            <a:avLst/>
          </a:prstGeom>
          <a:solidFill>
            <a:schemeClr val="accent4">
              <a:lumMod val="20000"/>
              <a:lumOff val="80000"/>
            </a:schemeClr>
          </a:solidFill>
        </p:spPr>
        <p:txBody>
          <a:bodyPr wrap="square">
            <a:spAutoFit/>
          </a:bodyPr>
          <a:lstStyle/>
          <a:p>
            <a:r>
              <a:rPr lang="en-IN" b="0" i="0" dirty="0">
                <a:solidFill>
                  <a:srgbClr val="333333"/>
                </a:solidFill>
                <a:effectLst/>
                <a:latin typeface="inter-regular"/>
              </a:rPr>
              <a:t>Note:</a:t>
            </a:r>
          </a:p>
          <a:p>
            <a:r>
              <a:rPr lang="en-IN" b="0" i="0" dirty="0">
                <a:solidFill>
                  <a:srgbClr val="333333"/>
                </a:solidFill>
                <a:effectLst/>
                <a:latin typeface="inter-regular"/>
              </a:rPr>
              <a:t>SVM algorithm can be used for </a:t>
            </a:r>
            <a:r>
              <a:rPr lang="en-IN" b="1" i="0" dirty="0">
                <a:solidFill>
                  <a:srgbClr val="333333"/>
                </a:solidFill>
                <a:effectLst/>
                <a:latin typeface="inter-bold"/>
              </a:rPr>
              <a:t>Face detection, image classification, text categorization,</a:t>
            </a:r>
            <a:r>
              <a:rPr lang="en-IN" b="0" i="0" dirty="0">
                <a:solidFill>
                  <a:srgbClr val="333333"/>
                </a:solidFill>
                <a:effectLst/>
                <a:latin typeface="inter-regular"/>
              </a:rPr>
              <a:t> etc.</a:t>
            </a:r>
            <a:endParaRPr lang="en-US" dirty="0"/>
          </a:p>
        </p:txBody>
      </p:sp>
    </p:spTree>
    <p:extLst>
      <p:ext uri="{BB962C8B-B14F-4D97-AF65-F5344CB8AC3E}">
        <p14:creationId xmlns:p14="http://schemas.microsoft.com/office/powerpoint/2010/main" val="3106447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521B-366D-12DC-3B78-431D33C825F2}"/>
              </a:ext>
            </a:extLst>
          </p:cNvPr>
          <p:cNvSpPr>
            <a:spLocks noGrp="1"/>
          </p:cNvSpPr>
          <p:nvPr>
            <p:ph type="title"/>
          </p:nvPr>
        </p:nvSpPr>
        <p:spPr/>
        <p:txBody>
          <a:bodyPr>
            <a:normAutofit fontScale="90000"/>
          </a:bodyPr>
          <a:lstStyle/>
          <a:p>
            <a:r>
              <a:rPr lang="en-IN" i="0" dirty="0">
                <a:effectLst/>
              </a:rPr>
              <a:t>TYPES OF SVM</a:t>
            </a:r>
            <a:br>
              <a:rPr lang="en-IN" i="0" dirty="0">
                <a:effectLst/>
              </a:rPr>
            </a:br>
            <a:endParaRPr lang="en-US" dirty="0"/>
          </a:p>
        </p:txBody>
      </p:sp>
      <p:sp>
        <p:nvSpPr>
          <p:cNvPr id="3" name="Content Placeholder 2">
            <a:extLst>
              <a:ext uri="{FF2B5EF4-FFF2-40B4-BE49-F238E27FC236}">
                <a16:creationId xmlns:a16="http://schemas.microsoft.com/office/drawing/2014/main" id="{EE74A91E-7D40-7AB3-98D3-7F0E25E8C92A}"/>
              </a:ext>
            </a:extLst>
          </p:cNvPr>
          <p:cNvSpPr>
            <a:spLocks noGrp="1"/>
          </p:cNvSpPr>
          <p:nvPr>
            <p:ph idx="1"/>
          </p:nvPr>
        </p:nvSpPr>
        <p:spPr>
          <a:xfrm>
            <a:off x="1011936" y="2188092"/>
            <a:ext cx="10168128" cy="4357674"/>
          </a:xfrm>
          <a:solidFill>
            <a:schemeClr val="accent1">
              <a:lumMod val="20000"/>
              <a:lumOff val="80000"/>
            </a:schemeClr>
          </a:solidFill>
          <a:ln>
            <a:solidFill>
              <a:schemeClr val="tx1"/>
            </a:solidFill>
          </a:ln>
        </p:spPr>
        <p:txBody>
          <a:bodyPr>
            <a:normAutofit/>
          </a:bodyPr>
          <a:lstStyle/>
          <a:p>
            <a:pPr marL="0" indent="0" algn="just">
              <a:buNone/>
            </a:pPr>
            <a:r>
              <a:rPr lang="en-IN" sz="2000" b="1" i="0" dirty="0">
                <a:effectLst/>
              </a:rPr>
              <a:t>SVM can be of two types:</a:t>
            </a:r>
            <a:endParaRPr lang="en-IN" sz="2000" b="0" i="0" dirty="0">
              <a:effectLst/>
            </a:endParaRPr>
          </a:p>
          <a:p>
            <a:pPr algn="just">
              <a:buFont typeface="Arial" panose="020B0604020202020204" pitchFamily="34" charset="0"/>
              <a:buChar char="•"/>
            </a:pPr>
            <a:r>
              <a:rPr lang="en-IN" sz="2000" b="1" i="0" dirty="0">
                <a:effectLst/>
              </a:rPr>
              <a:t>Linear SVM:</a:t>
            </a:r>
            <a:r>
              <a:rPr lang="en-IN" sz="2000" b="0" i="0" dirty="0">
                <a:effectLst/>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endParaRPr lang="en-IN" sz="2000" b="0" i="0" dirty="0">
              <a:effectLst/>
            </a:endParaRPr>
          </a:p>
          <a:p>
            <a:pPr algn="just">
              <a:buFont typeface="Arial" panose="020B0604020202020204" pitchFamily="34" charset="0"/>
              <a:buChar char="•"/>
            </a:pPr>
            <a:r>
              <a:rPr lang="en-IN" sz="2000" b="1" i="0" dirty="0">
                <a:effectLst/>
              </a:rPr>
              <a:t>Non-linear SVM:</a:t>
            </a:r>
            <a:r>
              <a:rPr lang="en-IN" sz="2000" b="0" i="0" dirty="0">
                <a:effectLst/>
              </a:rPr>
              <a:t> Non-Linear SVM is used for non-linearly separated data, which means if a dataset cannot be classified by using a straight line, then such data is termed as non-linear data and classifier used is called as Non-linear SVM classifier.</a:t>
            </a:r>
          </a:p>
          <a:p>
            <a:endParaRPr lang="en-US" sz="2000" dirty="0"/>
          </a:p>
        </p:txBody>
      </p:sp>
    </p:spTree>
    <p:extLst>
      <p:ext uri="{BB962C8B-B14F-4D97-AF65-F5344CB8AC3E}">
        <p14:creationId xmlns:p14="http://schemas.microsoft.com/office/powerpoint/2010/main" val="1452388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CA31-EA53-2941-0451-EDEBCEC52309}"/>
              </a:ext>
            </a:extLst>
          </p:cNvPr>
          <p:cNvSpPr>
            <a:spLocks noGrp="1"/>
          </p:cNvSpPr>
          <p:nvPr>
            <p:ph type="title"/>
          </p:nvPr>
        </p:nvSpPr>
        <p:spPr>
          <a:xfrm>
            <a:off x="615399" y="113966"/>
            <a:ext cx="11050412" cy="1706136"/>
          </a:xfrm>
        </p:spPr>
        <p:txBody>
          <a:bodyPr>
            <a:normAutofit/>
          </a:bodyPr>
          <a:lstStyle/>
          <a:p>
            <a:r>
              <a:rPr lang="en-IN" i="0" dirty="0">
                <a:solidFill>
                  <a:srgbClr val="610B4B"/>
                </a:solidFill>
                <a:effectLst/>
              </a:rPr>
              <a:t>HYPERPLANE AND SUPPORT VECTORS IN THE SVM ALGORITHM</a:t>
            </a:r>
            <a:endParaRPr lang="en-US" dirty="0"/>
          </a:p>
        </p:txBody>
      </p:sp>
      <p:sp>
        <p:nvSpPr>
          <p:cNvPr id="3" name="Content Placeholder 2">
            <a:extLst>
              <a:ext uri="{FF2B5EF4-FFF2-40B4-BE49-F238E27FC236}">
                <a16:creationId xmlns:a16="http://schemas.microsoft.com/office/drawing/2014/main" id="{FBDC6768-0508-2294-8569-034A8E55B366}"/>
              </a:ext>
            </a:extLst>
          </p:cNvPr>
          <p:cNvSpPr>
            <a:spLocks noGrp="1"/>
          </p:cNvSpPr>
          <p:nvPr>
            <p:ph idx="1"/>
          </p:nvPr>
        </p:nvSpPr>
        <p:spPr>
          <a:xfrm>
            <a:off x="256478" y="1552472"/>
            <a:ext cx="11697629" cy="5191561"/>
          </a:xfrm>
          <a:solidFill>
            <a:schemeClr val="accent1">
              <a:lumMod val="20000"/>
              <a:lumOff val="80000"/>
            </a:schemeClr>
          </a:solidFill>
          <a:ln>
            <a:solidFill>
              <a:schemeClr val="tx1"/>
            </a:solidFill>
          </a:ln>
        </p:spPr>
        <p:txBody>
          <a:bodyPr>
            <a:noAutofit/>
          </a:bodyPr>
          <a:lstStyle/>
          <a:p>
            <a:pPr marL="0" indent="0" algn="just">
              <a:buNone/>
            </a:pPr>
            <a:r>
              <a:rPr lang="en-IN" sz="2000" b="1" i="0" dirty="0">
                <a:effectLst/>
              </a:rPr>
              <a:t>Hyperplane:</a:t>
            </a:r>
            <a:r>
              <a:rPr lang="en-IN" sz="2000" b="0" i="0" dirty="0">
                <a:effectLst/>
              </a:rPr>
              <a:t> </a:t>
            </a:r>
          </a:p>
          <a:p>
            <a:pPr marL="0" indent="0" algn="just">
              <a:buNone/>
            </a:pPr>
            <a:r>
              <a:rPr lang="en-IN" sz="2000" b="0" i="0" dirty="0">
                <a:effectLst/>
              </a:rPr>
              <a:t>There can be multiple lines/decision boundaries to segregate the classes in n-dimensional space, but we need to find out the best decision boundary that helps to classify the data points. This best boundary is known as the hyperplane of SVM.</a:t>
            </a:r>
          </a:p>
          <a:p>
            <a:pPr algn="just"/>
            <a:r>
              <a:rPr lang="en-IN" sz="2000" b="0" i="0" dirty="0">
                <a:effectLst/>
              </a:rPr>
              <a:t>The dimensions of the hyperplane depend on the features present in the dataset, which means if there are 2 features , then hyperplane will be a straight line. And if there are 3 features, then hyperplane will be a 2-dimension plane.</a:t>
            </a:r>
          </a:p>
          <a:p>
            <a:pPr algn="just"/>
            <a:r>
              <a:rPr lang="en-IN" sz="2000" b="0" i="0" dirty="0">
                <a:effectLst/>
              </a:rPr>
              <a:t>We always create a hyperplane that has a maximum margin, which means the maximum distance between the data points.</a:t>
            </a:r>
          </a:p>
          <a:p>
            <a:pPr marL="0" indent="0" algn="just">
              <a:buNone/>
            </a:pPr>
            <a:r>
              <a:rPr lang="en-IN" sz="2000" b="1" i="0" dirty="0">
                <a:effectLst/>
              </a:rPr>
              <a:t>Support Vectors:</a:t>
            </a:r>
            <a:endParaRPr lang="en-IN" sz="2000" b="0" i="0" dirty="0">
              <a:effectLst/>
            </a:endParaRPr>
          </a:p>
          <a:p>
            <a:pPr algn="just"/>
            <a:r>
              <a:rPr lang="en-IN" sz="2000" b="0" i="0" dirty="0">
                <a:effectLst/>
              </a:rPr>
              <a:t>The data points or vectors that are the closest to the hyperplane and which affect the position of the hyperplane are termed as Support Vector. Since these vectors support the hyperplane, hence called a Support vector.</a:t>
            </a:r>
          </a:p>
          <a:p>
            <a:endParaRPr lang="en-US" sz="2000" dirty="0"/>
          </a:p>
        </p:txBody>
      </p:sp>
    </p:spTree>
    <p:extLst>
      <p:ext uri="{BB962C8B-B14F-4D97-AF65-F5344CB8AC3E}">
        <p14:creationId xmlns:p14="http://schemas.microsoft.com/office/powerpoint/2010/main" val="2966239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FE05-5650-BCA6-EC5C-53788F054D31}"/>
              </a:ext>
            </a:extLst>
          </p:cNvPr>
          <p:cNvSpPr>
            <a:spLocks noGrp="1"/>
          </p:cNvSpPr>
          <p:nvPr>
            <p:ph type="title"/>
          </p:nvPr>
        </p:nvSpPr>
        <p:spPr/>
        <p:txBody>
          <a:bodyPr/>
          <a:lstStyle/>
          <a:p>
            <a:r>
              <a:rPr lang="en-IN" b="1" i="0" dirty="0">
                <a:effectLst/>
                <a:latin typeface="+mn-lt"/>
              </a:rPr>
              <a:t>LINEAR SVM</a:t>
            </a:r>
            <a:endParaRPr lang="en-US" dirty="0">
              <a:latin typeface="+mn-lt"/>
            </a:endParaRPr>
          </a:p>
        </p:txBody>
      </p:sp>
      <p:sp>
        <p:nvSpPr>
          <p:cNvPr id="3" name="Content Placeholder 2">
            <a:extLst>
              <a:ext uri="{FF2B5EF4-FFF2-40B4-BE49-F238E27FC236}">
                <a16:creationId xmlns:a16="http://schemas.microsoft.com/office/drawing/2014/main" id="{355E5B8F-4E0B-808F-372B-78D198D41B0F}"/>
              </a:ext>
            </a:extLst>
          </p:cNvPr>
          <p:cNvSpPr>
            <a:spLocks noGrp="1"/>
          </p:cNvSpPr>
          <p:nvPr>
            <p:ph idx="1"/>
          </p:nvPr>
        </p:nvSpPr>
        <p:spPr>
          <a:xfrm>
            <a:off x="379586" y="2478024"/>
            <a:ext cx="5363291" cy="3694176"/>
          </a:xfrm>
          <a:solidFill>
            <a:schemeClr val="accent1">
              <a:lumMod val="20000"/>
              <a:lumOff val="80000"/>
            </a:schemeClr>
          </a:solidFill>
          <a:ln>
            <a:solidFill>
              <a:schemeClr val="tx1"/>
            </a:solidFill>
          </a:ln>
        </p:spPr>
        <p:txBody>
          <a:bodyPr>
            <a:normAutofit/>
          </a:bodyPr>
          <a:lstStyle/>
          <a:p>
            <a:r>
              <a:rPr lang="en-IN" sz="2000" b="0" i="0" dirty="0">
                <a:effectLst/>
              </a:rPr>
              <a:t>The working of the SVM algorithm can be understood by using an example.</a:t>
            </a:r>
          </a:p>
          <a:p>
            <a:r>
              <a:rPr lang="en-IN" sz="2000" b="0" i="0" dirty="0">
                <a:effectLst/>
              </a:rPr>
              <a:t> Suppose we have a dataset that has two tags (green and blue), and the dataset has two features x1 and x2. </a:t>
            </a:r>
          </a:p>
          <a:p>
            <a:r>
              <a:rPr lang="en-IN" sz="2000" b="0" i="0" dirty="0">
                <a:effectLst/>
              </a:rPr>
              <a:t>We want a classifier that can classify the pair(x1, x2) of coordinates in either green or blue. Consider the image here:</a:t>
            </a:r>
            <a:endParaRPr lang="en-US" sz="2000" dirty="0"/>
          </a:p>
        </p:txBody>
      </p:sp>
      <p:pic>
        <p:nvPicPr>
          <p:cNvPr id="8198" name="Picture 6" descr="Support Vector Machine Algorithm">
            <a:extLst>
              <a:ext uri="{FF2B5EF4-FFF2-40B4-BE49-F238E27FC236}">
                <a16:creationId xmlns:a16="http://schemas.microsoft.com/office/drawing/2014/main" id="{B6EB8D68-7FE5-31B6-EE0F-2FCC604C9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988312"/>
            <a:ext cx="5676900" cy="4673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75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FE05-5650-BCA6-EC5C-53788F054D31}"/>
              </a:ext>
            </a:extLst>
          </p:cNvPr>
          <p:cNvSpPr>
            <a:spLocks noGrp="1"/>
          </p:cNvSpPr>
          <p:nvPr>
            <p:ph type="title"/>
          </p:nvPr>
        </p:nvSpPr>
        <p:spPr/>
        <p:txBody>
          <a:bodyPr/>
          <a:lstStyle/>
          <a:p>
            <a:r>
              <a:rPr lang="en-IN" b="1" i="0" dirty="0">
                <a:effectLst/>
                <a:latin typeface="+mn-lt"/>
              </a:rPr>
              <a:t>LINEAR SVM</a:t>
            </a:r>
            <a:endParaRPr lang="en-US" dirty="0">
              <a:latin typeface="+mn-lt"/>
            </a:endParaRPr>
          </a:p>
        </p:txBody>
      </p:sp>
      <p:sp>
        <p:nvSpPr>
          <p:cNvPr id="3" name="Content Placeholder 2">
            <a:extLst>
              <a:ext uri="{FF2B5EF4-FFF2-40B4-BE49-F238E27FC236}">
                <a16:creationId xmlns:a16="http://schemas.microsoft.com/office/drawing/2014/main" id="{355E5B8F-4E0B-808F-372B-78D198D41B0F}"/>
              </a:ext>
            </a:extLst>
          </p:cNvPr>
          <p:cNvSpPr>
            <a:spLocks noGrp="1"/>
          </p:cNvSpPr>
          <p:nvPr>
            <p:ph idx="1"/>
          </p:nvPr>
        </p:nvSpPr>
        <p:spPr>
          <a:xfrm>
            <a:off x="236034" y="2567233"/>
            <a:ext cx="4294632" cy="2807654"/>
          </a:xfrm>
          <a:solidFill>
            <a:schemeClr val="accent1">
              <a:lumMod val="20000"/>
              <a:lumOff val="80000"/>
            </a:schemeClr>
          </a:solidFill>
          <a:ln>
            <a:solidFill>
              <a:schemeClr val="tx1"/>
            </a:solidFill>
          </a:ln>
        </p:spPr>
        <p:txBody>
          <a:bodyPr>
            <a:normAutofit/>
          </a:bodyPr>
          <a:lstStyle/>
          <a:p>
            <a:r>
              <a:rPr lang="en-IN" sz="2000" b="0" i="0" dirty="0">
                <a:effectLst/>
              </a:rPr>
              <a:t>So, as it is 2-d space so by just using a straight line, we can easily separate these two classes. </a:t>
            </a:r>
            <a:endParaRPr lang="en-IN" sz="2000" dirty="0"/>
          </a:p>
          <a:p>
            <a:r>
              <a:rPr lang="en-IN" sz="2000" b="0" i="0" dirty="0">
                <a:effectLst/>
              </a:rPr>
              <a:t>But there can be multiple lines that can separate these classes. </a:t>
            </a:r>
            <a:endParaRPr lang="en-IN" sz="2000" dirty="0"/>
          </a:p>
          <a:p>
            <a:r>
              <a:rPr lang="en-IN" sz="2000" b="0" i="0" dirty="0">
                <a:effectLst/>
              </a:rPr>
              <a:t>Consider the image here:</a:t>
            </a:r>
            <a:endParaRPr lang="en-US" sz="2000" dirty="0"/>
          </a:p>
        </p:txBody>
      </p:sp>
      <p:pic>
        <p:nvPicPr>
          <p:cNvPr id="10242" name="Picture 2" descr="Support Vector Machine Algorithm">
            <a:extLst>
              <a:ext uri="{FF2B5EF4-FFF2-40B4-BE49-F238E27FC236}">
                <a16:creationId xmlns:a16="http://schemas.microsoft.com/office/drawing/2014/main" id="{15086090-242A-46CE-3388-F0CC8805B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702" y="1292860"/>
            <a:ext cx="5943600" cy="5016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055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FE05-5650-BCA6-EC5C-53788F054D31}"/>
              </a:ext>
            </a:extLst>
          </p:cNvPr>
          <p:cNvSpPr>
            <a:spLocks noGrp="1"/>
          </p:cNvSpPr>
          <p:nvPr>
            <p:ph type="title"/>
          </p:nvPr>
        </p:nvSpPr>
        <p:spPr/>
        <p:txBody>
          <a:bodyPr/>
          <a:lstStyle/>
          <a:p>
            <a:r>
              <a:rPr lang="en-IN" b="1" i="0" dirty="0">
                <a:effectLst/>
                <a:latin typeface="+mn-lt"/>
              </a:rPr>
              <a:t>LINEAR SVM</a:t>
            </a:r>
            <a:endParaRPr lang="en-US" dirty="0">
              <a:latin typeface="+mn-lt"/>
            </a:endParaRPr>
          </a:p>
        </p:txBody>
      </p:sp>
      <p:sp>
        <p:nvSpPr>
          <p:cNvPr id="3" name="Content Placeholder 2">
            <a:extLst>
              <a:ext uri="{FF2B5EF4-FFF2-40B4-BE49-F238E27FC236}">
                <a16:creationId xmlns:a16="http://schemas.microsoft.com/office/drawing/2014/main" id="{355E5B8F-4E0B-808F-372B-78D198D41B0F}"/>
              </a:ext>
            </a:extLst>
          </p:cNvPr>
          <p:cNvSpPr>
            <a:spLocks noGrp="1"/>
          </p:cNvSpPr>
          <p:nvPr>
            <p:ph idx="1"/>
          </p:nvPr>
        </p:nvSpPr>
        <p:spPr>
          <a:xfrm>
            <a:off x="234622" y="1583696"/>
            <a:ext cx="5723847" cy="5073582"/>
          </a:xfrm>
          <a:solidFill>
            <a:schemeClr val="accent1">
              <a:lumMod val="20000"/>
              <a:lumOff val="80000"/>
            </a:schemeClr>
          </a:solidFill>
          <a:ln>
            <a:solidFill>
              <a:schemeClr val="tx1"/>
            </a:solidFill>
          </a:ln>
        </p:spPr>
        <p:txBody>
          <a:bodyPr>
            <a:noAutofit/>
          </a:bodyPr>
          <a:lstStyle/>
          <a:p>
            <a:pPr algn="just"/>
            <a:r>
              <a:rPr lang="en-IN" sz="2000" b="0" i="0" dirty="0">
                <a:effectLst/>
              </a:rPr>
              <a:t>Hence, the SVM algorithm helps to find the best line or decision boundary; this best boundary or region is called as a </a:t>
            </a:r>
            <a:r>
              <a:rPr lang="en-IN" sz="2000" b="1" i="0" dirty="0">
                <a:effectLst/>
              </a:rPr>
              <a:t>hyperplane</a:t>
            </a:r>
            <a:r>
              <a:rPr lang="en-IN" sz="2000" b="0" i="0" dirty="0">
                <a:effectLst/>
              </a:rPr>
              <a:t>. </a:t>
            </a:r>
          </a:p>
          <a:p>
            <a:pPr algn="just"/>
            <a:r>
              <a:rPr lang="en-IN" sz="2000" b="0" i="0" dirty="0">
                <a:effectLst/>
              </a:rPr>
              <a:t>SVM algorithm finds the closest point of the lines from both the classes. </a:t>
            </a:r>
          </a:p>
          <a:p>
            <a:pPr algn="just"/>
            <a:r>
              <a:rPr lang="en-IN" sz="2000" b="0" i="0" dirty="0">
                <a:effectLst/>
              </a:rPr>
              <a:t>These points are called support vectors. </a:t>
            </a:r>
          </a:p>
          <a:p>
            <a:pPr algn="just"/>
            <a:r>
              <a:rPr lang="en-IN" sz="2000" b="0" i="0" dirty="0">
                <a:effectLst/>
              </a:rPr>
              <a:t>The distance between the vectors and the hyperplane is called as </a:t>
            </a:r>
            <a:r>
              <a:rPr lang="en-IN" sz="2000" b="1" i="0" dirty="0">
                <a:effectLst/>
              </a:rPr>
              <a:t>margin</a:t>
            </a:r>
            <a:r>
              <a:rPr lang="en-IN" sz="2000" b="0" i="0" dirty="0">
                <a:effectLst/>
              </a:rPr>
              <a:t>. </a:t>
            </a:r>
          </a:p>
          <a:p>
            <a:pPr algn="just"/>
            <a:r>
              <a:rPr lang="en-IN" sz="2000" b="0" i="0" dirty="0">
                <a:effectLst/>
              </a:rPr>
              <a:t>And the goal of SVM is to maximize this margin. </a:t>
            </a:r>
          </a:p>
          <a:p>
            <a:pPr algn="just"/>
            <a:r>
              <a:rPr lang="en-IN" sz="2000" b="0" i="0" dirty="0">
                <a:effectLst/>
              </a:rPr>
              <a:t>The </a:t>
            </a:r>
            <a:r>
              <a:rPr lang="en-IN" sz="2000" b="1" i="0" dirty="0">
                <a:effectLst/>
              </a:rPr>
              <a:t>hyperplane</a:t>
            </a:r>
            <a:r>
              <a:rPr lang="en-IN" sz="2000" b="0" i="0" dirty="0">
                <a:effectLst/>
              </a:rPr>
              <a:t> with maximum margin is called the </a:t>
            </a:r>
            <a:r>
              <a:rPr lang="en-IN" sz="2000" b="1" i="0" dirty="0">
                <a:effectLst/>
              </a:rPr>
              <a:t>optimal hyperplane</a:t>
            </a:r>
            <a:r>
              <a:rPr lang="en-IN" sz="2000" b="0" i="0" dirty="0">
                <a:effectLst/>
              </a:rPr>
              <a:t>.</a:t>
            </a:r>
            <a:br>
              <a:rPr lang="en-IN" sz="2000" dirty="0"/>
            </a:br>
            <a:endParaRPr lang="en-US" sz="2000" dirty="0"/>
          </a:p>
        </p:txBody>
      </p:sp>
      <p:pic>
        <p:nvPicPr>
          <p:cNvPr id="12290" name="Picture 2" descr="Support Vector Machine Algorithm">
            <a:extLst>
              <a:ext uri="{FF2B5EF4-FFF2-40B4-BE49-F238E27FC236}">
                <a16:creationId xmlns:a16="http://schemas.microsoft.com/office/drawing/2014/main" id="{FF296CE5-CB03-3C6D-361E-10279911F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632" y="1643987"/>
            <a:ext cx="5854836"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261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upport Vector Machine Algorithm">
            <a:extLst>
              <a:ext uri="{FF2B5EF4-FFF2-40B4-BE49-F238E27FC236}">
                <a16:creationId xmlns:a16="http://schemas.microsoft.com/office/drawing/2014/main" id="{18902E90-41B0-59EC-E07C-466FAE5D04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68"/>
          <a:stretch/>
        </p:blipFill>
        <p:spPr bwMode="auto">
          <a:xfrm>
            <a:off x="1405143" y="210670"/>
            <a:ext cx="9850882" cy="64366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16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6CAD-178F-DCBC-8979-202194359D63}"/>
              </a:ext>
            </a:extLst>
          </p:cNvPr>
          <p:cNvSpPr>
            <a:spLocks noGrp="1"/>
          </p:cNvSpPr>
          <p:nvPr>
            <p:ph type="title"/>
          </p:nvPr>
        </p:nvSpPr>
        <p:spPr/>
        <p:txBody>
          <a:bodyPr>
            <a:normAutofit fontScale="90000"/>
          </a:bodyPr>
          <a:lstStyle/>
          <a:p>
            <a:r>
              <a:rPr lang="en-IN" b="1" i="0" dirty="0">
                <a:solidFill>
                  <a:srgbClr val="333333"/>
                </a:solidFill>
                <a:effectLst/>
              </a:rPr>
              <a:t>NON-LINEAR SVM</a:t>
            </a:r>
            <a:br>
              <a:rPr lang="en-IN" b="0" i="0" dirty="0">
                <a:solidFill>
                  <a:srgbClr val="333333"/>
                </a:solidFill>
                <a:effectLst/>
              </a:rPr>
            </a:br>
            <a:endParaRPr lang="en-US" dirty="0"/>
          </a:p>
        </p:txBody>
      </p:sp>
      <p:sp>
        <p:nvSpPr>
          <p:cNvPr id="3" name="Content Placeholder 2">
            <a:extLst>
              <a:ext uri="{FF2B5EF4-FFF2-40B4-BE49-F238E27FC236}">
                <a16:creationId xmlns:a16="http://schemas.microsoft.com/office/drawing/2014/main" id="{56A2FD24-CAA7-2A97-4E84-C0AC604E975B}"/>
              </a:ext>
            </a:extLst>
          </p:cNvPr>
          <p:cNvSpPr>
            <a:spLocks noGrp="1"/>
          </p:cNvSpPr>
          <p:nvPr>
            <p:ph idx="1"/>
          </p:nvPr>
        </p:nvSpPr>
        <p:spPr>
          <a:xfrm>
            <a:off x="312234" y="1728216"/>
            <a:ext cx="5887398" cy="4978400"/>
          </a:xfrm>
          <a:solidFill>
            <a:schemeClr val="accent1">
              <a:lumMod val="20000"/>
              <a:lumOff val="80000"/>
            </a:schemeClr>
          </a:solidFill>
          <a:ln>
            <a:solidFill>
              <a:schemeClr val="tx1"/>
            </a:solidFill>
          </a:ln>
        </p:spPr>
        <p:txBody>
          <a:bodyPr>
            <a:noAutofit/>
          </a:bodyPr>
          <a:lstStyle/>
          <a:p>
            <a:pPr algn="just"/>
            <a:r>
              <a:rPr lang="en-IN" sz="2000" b="0" i="0" dirty="0">
                <a:solidFill>
                  <a:srgbClr val="333333"/>
                </a:solidFill>
                <a:effectLst/>
              </a:rPr>
              <a:t>If data is linearly arranged, then we can separate it by using a straight line, but for non-linear data, we cannot draw a single straight line.</a:t>
            </a:r>
          </a:p>
          <a:p>
            <a:pPr algn="just"/>
            <a:r>
              <a:rPr lang="en-IN" sz="2000" b="0" i="0" dirty="0">
                <a:solidFill>
                  <a:srgbClr val="333333"/>
                </a:solidFill>
                <a:effectLst/>
              </a:rPr>
              <a:t> Consider the image given here.</a:t>
            </a:r>
          </a:p>
          <a:p>
            <a:pPr algn="just"/>
            <a:r>
              <a:rPr lang="en-IN" sz="2000" dirty="0">
                <a:solidFill>
                  <a:srgbClr val="333333"/>
                </a:solidFill>
              </a:rPr>
              <a:t>T</a:t>
            </a:r>
            <a:r>
              <a:rPr lang="en-IN" sz="2000" b="0" i="0" dirty="0">
                <a:solidFill>
                  <a:srgbClr val="333333"/>
                </a:solidFill>
                <a:effectLst/>
              </a:rPr>
              <a:t>o separate these data points, we need to add one more dimension. </a:t>
            </a:r>
          </a:p>
          <a:p>
            <a:pPr algn="just"/>
            <a:r>
              <a:rPr lang="en-IN" sz="2000" b="0" i="0" dirty="0">
                <a:solidFill>
                  <a:srgbClr val="333333"/>
                </a:solidFill>
                <a:effectLst/>
              </a:rPr>
              <a:t>For linear data, we have used two dimensions x and y, so for non-linear data, we will add a third dimension z. </a:t>
            </a:r>
          </a:p>
          <a:p>
            <a:pPr algn="just"/>
            <a:r>
              <a:rPr lang="en-IN" sz="2000" b="0" i="0" dirty="0">
                <a:solidFill>
                  <a:srgbClr val="333333"/>
                </a:solidFill>
                <a:effectLst/>
              </a:rPr>
              <a:t>It can be calculated as:</a:t>
            </a:r>
          </a:p>
          <a:p>
            <a:pPr algn="just"/>
            <a:r>
              <a:rPr lang="en-IN" sz="2000" b="0" i="0" dirty="0">
                <a:solidFill>
                  <a:srgbClr val="333333"/>
                </a:solidFill>
                <a:effectLst/>
              </a:rPr>
              <a:t>z=x</a:t>
            </a:r>
            <a:r>
              <a:rPr lang="en-IN" sz="2000" b="0" i="0" baseline="30000" dirty="0">
                <a:solidFill>
                  <a:srgbClr val="333333"/>
                </a:solidFill>
                <a:effectLst/>
              </a:rPr>
              <a:t>2</a:t>
            </a:r>
            <a:r>
              <a:rPr lang="en-IN" sz="2000" b="0" i="0" dirty="0">
                <a:solidFill>
                  <a:srgbClr val="333333"/>
                </a:solidFill>
                <a:effectLst/>
              </a:rPr>
              <a:t> +y</a:t>
            </a:r>
            <a:r>
              <a:rPr lang="en-IN" sz="2000" b="0" i="0" baseline="30000" dirty="0">
                <a:solidFill>
                  <a:srgbClr val="333333"/>
                </a:solidFill>
                <a:effectLst/>
              </a:rPr>
              <a:t>2</a:t>
            </a:r>
            <a:endParaRPr lang="en-IN" sz="2000" b="0" i="0" dirty="0">
              <a:solidFill>
                <a:srgbClr val="333333"/>
              </a:solidFill>
              <a:effectLst/>
            </a:endParaRPr>
          </a:p>
          <a:p>
            <a:pPr algn="just"/>
            <a:endParaRPr lang="en-IN" sz="2000" b="0" i="0" dirty="0">
              <a:solidFill>
                <a:srgbClr val="333333"/>
              </a:solidFill>
              <a:effectLst/>
            </a:endParaRPr>
          </a:p>
          <a:p>
            <a:endParaRPr lang="en-US" sz="2000" dirty="0"/>
          </a:p>
        </p:txBody>
      </p:sp>
      <p:pic>
        <p:nvPicPr>
          <p:cNvPr id="13316" name="Picture 4" descr="Support Vector Machine Algorithm">
            <a:extLst>
              <a:ext uri="{FF2B5EF4-FFF2-40B4-BE49-F238E27FC236}">
                <a16:creationId xmlns:a16="http://schemas.microsoft.com/office/drawing/2014/main" id="{26506030-060C-3402-E357-60965CDB4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393" y="1430454"/>
            <a:ext cx="5549900" cy="4978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497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6EDD-79A7-A413-C925-2534D1E81CD0}"/>
              </a:ext>
            </a:extLst>
          </p:cNvPr>
          <p:cNvSpPr>
            <a:spLocks noGrp="1"/>
          </p:cNvSpPr>
          <p:nvPr>
            <p:ph type="title"/>
          </p:nvPr>
        </p:nvSpPr>
        <p:spPr>
          <a:xfrm>
            <a:off x="750679" y="312202"/>
            <a:ext cx="10168128" cy="805543"/>
          </a:xfrm>
        </p:spPr>
        <p:txBody>
          <a:bodyPr>
            <a:normAutofit fontScale="90000"/>
          </a:bodyPr>
          <a:lstStyle/>
          <a:p>
            <a:r>
              <a:rPr lang="en-IN" b="1" i="0" dirty="0">
                <a:solidFill>
                  <a:srgbClr val="000000"/>
                </a:solidFill>
                <a:effectLst/>
                <a:latin typeface="+mn-lt"/>
              </a:rPr>
              <a:t>Rule Generation</a:t>
            </a:r>
            <a:br>
              <a:rPr lang="en-IN" b="1" i="0" dirty="0">
                <a:solidFill>
                  <a:srgbClr val="000000"/>
                </a:solidFill>
                <a:effectLst/>
                <a:latin typeface="+mn-lt"/>
              </a:rPr>
            </a:br>
            <a:endParaRPr lang="en-US" dirty="0">
              <a:latin typeface="+mn-lt"/>
            </a:endParaRPr>
          </a:p>
        </p:txBody>
      </p:sp>
      <p:sp>
        <p:nvSpPr>
          <p:cNvPr id="3" name="Content Placeholder 2">
            <a:extLst>
              <a:ext uri="{FF2B5EF4-FFF2-40B4-BE49-F238E27FC236}">
                <a16:creationId xmlns:a16="http://schemas.microsoft.com/office/drawing/2014/main" id="{8A4E0775-855F-E9C7-395B-00C0A2912073}"/>
              </a:ext>
            </a:extLst>
          </p:cNvPr>
          <p:cNvSpPr>
            <a:spLocks noGrp="1"/>
          </p:cNvSpPr>
          <p:nvPr>
            <p:ph idx="1"/>
          </p:nvPr>
        </p:nvSpPr>
        <p:spPr>
          <a:xfrm>
            <a:off x="97970" y="929204"/>
            <a:ext cx="6444343" cy="5653604"/>
          </a:xfrm>
          <a:solidFill>
            <a:schemeClr val="accent1">
              <a:lumMod val="20000"/>
              <a:lumOff val="80000"/>
            </a:schemeClr>
          </a:solidFill>
          <a:ln>
            <a:solidFill>
              <a:schemeClr val="tx1"/>
            </a:solidFill>
          </a:ln>
        </p:spPr>
        <p:txBody>
          <a:bodyPr>
            <a:noAutofit/>
          </a:bodyPr>
          <a:lstStyle/>
          <a:p>
            <a:pPr algn="l"/>
            <a:r>
              <a:rPr lang="en-IN" sz="2000" b="0" i="0" dirty="0">
                <a:solidFill>
                  <a:srgbClr val="000000"/>
                </a:solidFill>
                <a:effectLst/>
              </a:rPr>
              <a:t>Once a decision tree has been constructed, it is a simple matter to convert it into an equivalent set of rules.</a:t>
            </a:r>
          </a:p>
          <a:p>
            <a:pPr algn="l"/>
            <a:r>
              <a:rPr lang="en-IN" sz="2000" b="0" i="0" dirty="0">
                <a:solidFill>
                  <a:srgbClr val="000000"/>
                </a:solidFill>
                <a:effectLst/>
              </a:rPr>
              <a:t>Converting a decision tree to rules before pruning has three main advantages:</a:t>
            </a:r>
          </a:p>
          <a:p>
            <a:pPr algn="l">
              <a:buFont typeface="+mj-lt"/>
              <a:buAutoNum type="arabicPeriod"/>
            </a:pPr>
            <a:r>
              <a:rPr lang="en-IN" sz="2000" b="0" i="0" dirty="0">
                <a:solidFill>
                  <a:srgbClr val="000000"/>
                </a:solidFill>
                <a:effectLst/>
              </a:rPr>
              <a:t>"Converting to rules allows distinguishing among the different contexts in which a decision node is used".</a:t>
            </a:r>
          </a:p>
          <a:p>
            <a:pPr marL="914400" lvl="1" indent="-457200" algn="l">
              <a:buFont typeface="+mj-lt"/>
              <a:buAutoNum type="alphaLcPeriod"/>
            </a:pPr>
            <a:r>
              <a:rPr lang="en-IN" b="0" i="0" dirty="0">
                <a:solidFill>
                  <a:srgbClr val="000000"/>
                </a:solidFill>
                <a:effectLst/>
              </a:rPr>
              <a:t>Each distinct path through the tree produces a distinct rule.</a:t>
            </a:r>
          </a:p>
          <a:p>
            <a:pPr marL="914400" lvl="1" indent="-457200" algn="l">
              <a:buFont typeface="+mj-lt"/>
              <a:buAutoNum type="alphaLcPeriod"/>
            </a:pPr>
            <a:r>
              <a:rPr lang="en-IN" b="0" i="0" dirty="0">
                <a:solidFill>
                  <a:srgbClr val="000000"/>
                </a:solidFill>
                <a:effectLst/>
              </a:rPr>
              <a:t>Therefore, a single path can be pruned, rather than an entire decision node.</a:t>
            </a:r>
          </a:p>
          <a:p>
            <a:pPr marL="914400" lvl="1" indent="-457200" algn="l">
              <a:buFont typeface="+mj-lt"/>
              <a:buAutoNum type="alphaLcPeriod"/>
            </a:pPr>
            <a:r>
              <a:rPr lang="en-IN" b="0" i="0" dirty="0">
                <a:solidFill>
                  <a:srgbClr val="000000"/>
                </a:solidFill>
                <a:effectLst/>
              </a:rPr>
              <a:t>If the tree itself were pruned, the only possible actions would be to remove an entire node, or leave it in its original form.</a:t>
            </a:r>
          </a:p>
          <a:p>
            <a:endParaRPr lang="en-US" sz="2000" dirty="0"/>
          </a:p>
        </p:txBody>
      </p:sp>
      <p:sp>
        <p:nvSpPr>
          <p:cNvPr id="4" name="Content Placeholder 2">
            <a:extLst>
              <a:ext uri="{FF2B5EF4-FFF2-40B4-BE49-F238E27FC236}">
                <a16:creationId xmlns:a16="http://schemas.microsoft.com/office/drawing/2014/main" id="{51738948-B0D3-4C28-92DF-B2C80B537B21}"/>
              </a:ext>
            </a:extLst>
          </p:cNvPr>
          <p:cNvSpPr txBox="1">
            <a:spLocks/>
          </p:cNvSpPr>
          <p:nvPr/>
        </p:nvSpPr>
        <p:spPr>
          <a:xfrm>
            <a:off x="6651172" y="1463039"/>
            <a:ext cx="5442858" cy="5119769"/>
          </a:xfrm>
          <a:prstGeom prst="rect">
            <a:avLst/>
          </a:prstGeom>
          <a:solidFill>
            <a:schemeClr val="accent1">
              <a:lumMod val="20000"/>
              <a:lumOff val="8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solidFill>
                  <a:srgbClr val="000000"/>
                </a:solidFill>
              </a:rPr>
              <a:t>2. Unlike the tree, the rules do not maintain a distinction between attribute tests that occur near the root of the tree and those that occur near the leaves.</a:t>
            </a:r>
          </a:p>
          <a:p>
            <a:pPr lvl="1">
              <a:buFont typeface="Wingdings" pitchFamily="2" charset="2"/>
              <a:buChar char="ü"/>
            </a:pPr>
            <a:r>
              <a:rPr lang="en-IN" dirty="0">
                <a:solidFill>
                  <a:srgbClr val="000000"/>
                </a:solidFill>
              </a:rPr>
              <a:t>This allows pruning to occur without having to consider how to re-build the tree if root nodes are removed.</a:t>
            </a:r>
          </a:p>
          <a:p>
            <a:pPr marL="0" indent="0">
              <a:buNone/>
            </a:pPr>
            <a:r>
              <a:rPr lang="en-IN" sz="2000" dirty="0">
                <a:solidFill>
                  <a:srgbClr val="000000"/>
                </a:solidFill>
              </a:rPr>
              <a:t>3. Rules are easier for people to read and understand.</a:t>
            </a:r>
          </a:p>
          <a:p>
            <a:pPr>
              <a:buFont typeface="Wingdings" pitchFamily="2" charset="2"/>
              <a:buChar char="ü"/>
            </a:pPr>
            <a:r>
              <a:rPr lang="en-IN" sz="2000" dirty="0">
                <a:solidFill>
                  <a:srgbClr val="000000"/>
                </a:solidFill>
              </a:rPr>
              <a:t>To generate rules, trace each path in the decision tree from root node to leaf node. Record the test outcomes as antecedents and the leaf-node classification as the consequent.</a:t>
            </a:r>
          </a:p>
          <a:p>
            <a:endParaRPr lang="en-US" sz="2000" dirty="0"/>
          </a:p>
        </p:txBody>
      </p:sp>
    </p:spTree>
    <p:extLst>
      <p:ext uri="{BB962C8B-B14F-4D97-AF65-F5344CB8AC3E}">
        <p14:creationId xmlns:p14="http://schemas.microsoft.com/office/powerpoint/2010/main" val="195286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0B87-F6ED-E518-5B28-28C9535498D7}"/>
              </a:ext>
            </a:extLst>
          </p:cNvPr>
          <p:cNvSpPr>
            <a:spLocks noGrp="1"/>
          </p:cNvSpPr>
          <p:nvPr>
            <p:ph type="title"/>
          </p:nvPr>
        </p:nvSpPr>
        <p:spPr/>
        <p:txBody>
          <a:bodyPr>
            <a:normAutofit fontScale="90000"/>
          </a:bodyPr>
          <a:lstStyle/>
          <a:p>
            <a:r>
              <a:rPr lang="en-IN" b="1" i="0" dirty="0">
                <a:solidFill>
                  <a:srgbClr val="333333"/>
                </a:solidFill>
                <a:effectLst/>
              </a:rPr>
              <a:t>NON-LINEAR SVM</a:t>
            </a:r>
            <a:br>
              <a:rPr lang="en-IN" b="0" i="0" dirty="0">
                <a:solidFill>
                  <a:srgbClr val="333333"/>
                </a:solidFill>
                <a:effectLst/>
              </a:rPr>
            </a:br>
            <a:endParaRPr lang="en-US" dirty="0"/>
          </a:p>
        </p:txBody>
      </p:sp>
      <p:sp>
        <p:nvSpPr>
          <p:cNvPr id="3" name="Content Placeholder 2">
            <a:extLst>
              <a:ext uri="{FF2B5EF4-FFF2-40B4-BE49-F238E27FC236}">
                <a16:creationId xmlns:a16="http://schemas.microsoft.com/office/drawing/2014/main" id="{787811FB-89EB-816C-F2EB-649B0D60244A}"/>
              </a:ext>
            </a:extLst>
          </p:cNvPr>
          <p:cNvSpPr>
            <a:spLocks noGrp="1"/>
          </p:cNvSpPr>
          <p:nvPr>
            <p:ph idx="1"/>
          </p:nvPr>
        </p:nvSpPr>
        <p:spPr>
          <a:xfrm>
            <a:off x="393700" y="2901770"/>
            <a:ext cx="4100241" cy="1458357"/>
          </a:xfrm>
          <a:solidFill>
            <a:schemeClr val="accent1">
              <a:lumMod val="20000"/>
              <a:lumOff val="80000"/>
            </a:schemeClr>
          </a:solidFill>
          <a:ln>
            <a:solidFill>
              <a:schemeClr val="tx1"/>
            </a:solidFill>
          </a:ln>
        </p:spPr>
        <p:txBody>
          <a:bodyPr>
            <a:normAutofit/>
          </a:bodyPr>
          <a:lstStyle/>
          <a:p>
            <a:pPr algn="just"/>
            <a:r>
              <a:rPr lang="en-IN" sz="2000" b="0" i="0" dirty="0">
                <a:effectLst/>
              </a:rPr>
              <a:t>By adding the third dimension, the sample space will become as shown here in the image.</a:t>
            </a:r>
            <a:endParaRPr lang="en-US" sz="2000" dirty="0"/>
          </a:p>
        </p:txBody>
      </p:sp>
      <p:pic>
        <p:nvPicPr>
          <p:cNvPr id="14338" name="Picture 2" descr="Support Vector Machine Algorithm">
            <a:extLst>
              <a:ext uri="{FF2B5EF4-FFF2-40B4-BE49-F238E27FC236}">
                <a16:creationId xmlns:a16="http://schemas.microsoft.com/office/drawing/2014/main" id="{C9F5F598-9AC8-9E29-FA2B-9328CC5F8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585" y="1472878"/>
            <a:ext cx="6445715" cy="50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72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5860-339D-F8BF-4B17-AD7CC02528FF}"/>
              </a:ext>
            </a:extLst>
          </p:cNvPr>
          <p:cNvSpPr>
            <a:spLocks noGrp="1"/>
          </p:cNvSpPr>
          <p:nvPr>
            <p:ph type="title"/>
          </p:nvPr>
        </p:nvSpPr>
        <p:spPr/>
        <p:txBody>
          <a:bodyPr>
            <a:normAutofit fontScale="90000"/>
          </a:bodyPr>
          <a:lstStyle/>
          <a:p>
            <a:r>
              <a:rPr lang="en-IN" b="1" i="0" dirty="0">
                <a:solidFill>
                  <a:srgbClr val="333333"/>
                </a:solidFill>
                <a:effectLst/>
              </a:rPr>
              <a:t>NON-LINEAR SVM</a:t>
            </a:r>
            <a:br>
              <a:rPr lang="en-IN" b="0" i="0" dirty="0">
                <a:solidFill>
                  <a:srgbClr val="333333"/>
                </a:solidFill>
                <a:effectLst/>
              </a:rPr>
            </a:br>
            <a:endParaRPr lang="en-US" dirty="0"/>
          </a:p>
        </p:txBody>
      </p:sp>
      <p:sp>
        <p:nvSpPr>
          <p:cNvPr id="3" name="Content Placeholder 2">
            <a:extLst>
              <a:ext uri="{FF2B5EF4-FFF2-40B4-BE49-F238E27FC236}">
                <a16:creationId xmlns:a16="http://schemas.microsoft.com/office/drawing/2014/main" id="{B24D9764-AB58-D161-B945-2B59F6AEA723}"/>
              </a:ext>
            </a:extLst>
          </p:cNvPr>
          <p:cNvSpPr>
            <a:spLocks noGrp="1"/>
          </p:cNvSpPr>
          <p:nvPr>
            <p:ph idx="1"/>
          </p:nvPr>
        </p:nvSpPr>
        <p:spPr>
          <a:xfrm>
            <a:off x="468796" y="3046961"/>
            <a:ext cx="3824423" cy="1513888"/>
          </a:xfrm>
          <a:solidFill>
            <a:schemeClr val="accent1">
              <a:lumMod val="20000"/>
              <a:lumOff val="80000"/>
            </a:schemeClr>
          </a:solidFill>
          <a:ln>
            <a:solidFill>
              <a:schemeClr val="tx1"/>
            </a:solidFill>
          </a:ln>
        </p:spPr>
        <p:txBody>
          <a:bodyPr>
            <a:normAutofit/>
          </a:bodyPr>
          <a:lstStyle/>
          <a:p>
            <a:pPr algn="just"/>
            <a:r>
              <a:rPr lang="en-IN" sz="2000" b="0" i="0" dirty="0">
                <a:effectLst/>
              </a:rPr>
              <a:t>So now, SVM will divide the datasets into classes in the following way. Consider the image shown here.</a:t>
            </a:r>
            <a:endParaRPr lang="en-US" sz="2000" dirty="0"/>
          </a:p>
        </p:txBody>
      </p:sp>
      <p:pic>
        <p:nvPicPr>
          <p:cNvPr id="15362" name="Picture 2" descr="Support Vector Machine Algorithm">
            <a:extLst>
              <a:ext uri="{FF2B5EF4-FFF2-40B4-BE49-F238E27FC236}">
                <a16:creationId xmlns:a16="http://schemas.microsoft.com/office/drawing/2014/main" id="{8A851F38-AF17-D515-4AA3-E2D15EB50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039" y="1628995"/>
            <a:ext cx="6236493" cy="50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83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E198-4AFA-4F40-671A-6930EDFB3808}"/>
              </a:ext>
            </a:extLst>
          </p:cNvPr>
          <p:cNvSpPr>
            <a:spLocks noGrp="1"/>
          </p:cNvSpPr>
          <p:nvPr>
            <p:ph type="title"/>
          </p:nvPr>
        </p:nvSpPr>
        <p:spPr/>
        <p:txBody>
          <a:bodyPr>
            <a:normAutofit fontScale="90000"/>
          </a:bodyPr>
          <a:lstStyle/>
          <a:p>
            <a:r>
              <a:rPr lang="en-IN" b="1" i="0" dirty="0">
                <a:solidFill>
                  <a:srgbClr val="333333"/>
                </a:solidFill>
                <a:effectLst/>
              </a:rPr>
              <a:t>NON-LINEAR SVM</a:t>
            </a:r>
            <a:br>
              <a:rPr lang="en-IN" b="0" i="0" dirty="0">
                <a:solidFill>
                  <a:srgbClr val="333333"/>
                </a:solidFill>
                <a:effectLst/>
              </a:rPr>
            </a:br>
            <a:endParaRPr lang="en-US" dirty="0"/>
          </a:p>
        </p:txBody>
      </p:sp>
      <p:sp>
        <p:nvSpPr>
          <p:cNvPr id="3" name="Content Placeholder 2">
            <a:extLst>
              <a:ext uri="{FF2B5EF4-FFF2-40B4-BE49-F238E27FC236}">
                <a16:creationId xmlns:a16="http://schemas.microsoft.com/office/drawing/2014/main" id="{92725011-5C8E-1E73-5399-3BC88FCDCD95}"/>
              </a:ext>
            </a:extLst>
          </p:cNvPr>
          <p:cNvSpPr>
            <a:spLocks noGrp="1"/>
          </p:cNvSpPr>
          <p:nvPr>
            <p:ph idx="1"/>
          </p:nvPr>
        </p:nvSpPr>
        <p:spPr>
          <a:xfrm>
            <a:off x="258163" y="2732048"/>
            <a:ext cx="4882549" cy="3245005"/>
          </a:xfrm>
          <a:solidFill>
            <a:schemeClr val="accent1">
              <a:lumMod val="20000"/>
              <a:lumOff val="80000"/>
            </a:schemeClr>
          </a:solidFill>
          <a:ln>
            <a:solidFill>
              <a:schemeClr val="tx1"/>
            </a:solidFill>
          </a:ln>
        </p:spPr>
        <p:txBody>
          <a:bodyPr>
            <a:normAutofit/>
          </a:bodyPr>
          <a:lstStyle/>
          <a:p>
            <a:r>
              <a:rPr lang="en-IN" sz="2000" b="0" i="0" dirty="0">
                <a:effectLst/>
              </a:rPr>
              <a:t>Since we are in 3-d Space, hence it is looking like a plane parallel to the x-axis.</a:t>
            </a:r>
          </a:p>
          <a:p>
            <a:r>
              <a:rPr lang="en-IN" sz="2000" b="0" i="0" dirty="0">
                <a:effectLst/>
              </a:rPr>
              <a:t> If we convert it in 2d space with z=1, then it will become as shown in the figure.</a:t>
            </a:r>
          </a:p>
          <a:p>
            <a:r>
              <a:rPr lang="en-IN" sz="2000" b="0" i="0" dirty="0">
                <a:effectLst/>
              </a:rPr>
              <a:t>Hence, we get a circumference of radius 1 in case of non-linear data.</a:t>
            </a:r>
            <a:endParaRPr lang="en-US" sz="2000" dirty="0"/>
          </a:p>
        </p:txBody>
      </p:sp>
      <p:pic>
        <p:nvPicPr>
          <p:cNvPr id="16386" name="Picture 2" descr="Support Vector Machine Algorithm">
            <a:extLst>
              <a:ext uri="{FF2B5EF4-FFF2-40B4-BE49-F238E27FC236}">
                <a16:creationId xmlns:a16="http://schemas.microsoft.com/office/drawing/2014/main" id="{A8BC0A6A-4C26-B01F-CFA5-BDBBC178D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946" y="1229360"/>
            <a:ext cx="6332654" cy="508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8D15-8EE7-74A4-6D6A-F2D277612438}"/>
              </a:ext>
            </a:extLst>
          </p:cNvPr>
          <p:cNvSpPr>
            <a:spLocks noGrp="1"/>
          </p:cNvSpPr>
          <p:nvPr>
            <p:ph type="title"/>
          </p:nvPr>
        </p:nvSpPr>
        <p:spPr/>
        <p:txBody>
          <a:bodyPr/>
          <a:lstStyle/>
          <a:p>
            <a:r>
              <a:rPr lang="en-US" dirty="0"/>
              <a:t>SVM KERNEL</a:t>
            </a:r>
          </a:p>
        </p:txBody>
      </p:sp>
      <p:sp>
        <p:nvSpPr>
          <p:cNvPr id="3" name="Content Placeholder 2">
            <a:extLst>
              <a:ext uri="{FF2B5EF4-FFF2-40B4-BE49-F238E27FC236}">
                <a16:creationId xmlns:a16="http://schemas.microsoft.com/office/drawing/2014/main" id="{CC2E05B5-5444-92B9-BAB1-E2CE4AEE9293}"/>
              </a:ext>
            </a:extLst>
          </p:cNvPr>
          <p:cNvSpPr>
            <a:spLocks noGrp="1"/>
          </p:cNvSpPr>
          <p:nvPr>
            <p:ph idx="1"/>
          </p:nvPr>
        </p:nvSpPr>
        <p:spPr/>
        <p:txBody>
          <a:bodyPr/>
          <a:lstStyle/>
          <a:p>
            <a:endParaRPr lang="en-US"/>
          </a:p>
        </p:txBody>
      </p:sp>
      <p:pic>
        <p:nvPicPr>
          <p:cNvPr id="17410" name="Picture 2" descr="Kernel Functions-Introduction to SVM Kernel &amp; Examples">
            <a:extLst>
              <a:ext uri="{FF2B5EF4-FFF2-40B4-BE49-F238E27FC236}">
                <a16:creationId xmlns:a16="http://schemas.microsoft.com/office/drawing/2014/main" id="{E00DF36F-5433-7FD3-730D-D932E26520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0" r="1858"/>
          <a:stretch/>
        </p:blipFill>
        <p:spPr bwMode="auto">
          <a:xfrm>
            <a:off x="908304" y="1728216"/>
            <a:ext cx="10416988" cy="47106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2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6E2-4D38-1CC1-0E62-002BD925E0F6}"/>
              </a:ext>
            </a:extLst>
          </p:cNvPr>
          <p:cNvSpPr>
            <a:spLocks noGrp="1"/>
          </p:cNvSpPr>
          <p:nvPr>
            <p:ph type="title"/>
          </p:nvPr>
        </p:nvSpPr>
        <p:spPr/>
        <p:txBody>
          <a:bodyPr>
            <a:normAutofit fontScale="90000"/>
          </a:bodyPr>
          <a:lstStyle/>
          <a:p>
            <a:r>
              <a:rPr lang="en-IN" i="0" dirty="0">
                <a:effectLst/>
              </a:rPr>
              <a:t>SVM KERNEL FUNCTIONS</a:t>
            </a:r>
            <a:br>
              <a:rPr lang="en-IN" i="0" dirty="0">
                <a:effectLst/>
              </a:rPr>
            </a:br>
            <a:endParaRPr lang="en-US" dirty="0"/>
          </a:p>
        </p:txBody>
      </p:sp>
      <p:sp>
        <p:nvSpPr>
          <p:cNvPr id="3" name="Content Placeholder 2">
            <a:extLst>
              <a:ext uri="{FF2B5EF4-FFF2-40B4-BE49-F238E27FC236}">
                <a16:creationId xmlns:a16="http://schemas.microsoft.com/office/drawing/2014/main" id="{A75B5198-10E3-1077-FC65-19BA04AB4DB2}"/>
              </a:ext>
            </a:extLst>
          </p:cNvPr>
          <p:cNvSpPr>
            <a:spLocks noGrp="1"/>
          </p:cNvSpPr>
          <p:nvPr>
            <p:ph idx="1"/>
          </p:nvPr>
        </p:nvSpPr>
        <p:spPr>
          <a:xfrm>
            <a:off x="322730" y="1595717"/>
            <a:ext cx="11546540" cy="5020235"/>
          </a:xfrm>
          <a:solidFill>
            <a:schemeClr val="accent1">
              <a:lumMod val="20000"/>
              <a:lumOff val="80000"/>
            </a:schemeClr>
          </a:solidFill>
          <a:ln>
            <a:solidFill>
              <a:schemeClr val="tx1"/>
            </a:solidFill>
          </a:ln>
        </p:spPr>
        <p:txBody>
          <a:bodyPr>
            <a:noAutofit/>
          </a:bodyPr>
          <a:lstStyle/>
          <a:p>
            <a:pPr algn="just" fontAlgn="base"/>
            <a:r>
              <a:rPr lang="en-IN" sz="2000" b="0" i="0" dirty="0">
                <a:effectLst/>
              </a:rPr>
              <a:t>SVM algorithms use a set of mathematical functions that are defined as the kernel. </a:t>
            </a:r>
          </a:p>
          <a:p>
            <a:pPr algn="just" fontAlgn="base"/>
            <a:r>
              <a:rPr lang="en-IN" sz="2000" b="0" i="0" dirty="0">
                <a:effectLst/>
              </a:rPr>
              <a:t>The function of kernel is to take data as input and transform it into the required form. </a:t>
            </a:r>
          </a:p>
          <a:p>
            <a:pPr algn="just" fontAlgn="base"/>
            <a:r>
              <a:rPr lang="en-IN" sz="2000" b="0" i="0" dirty="0">
                <a:effectLst/>
              </a:rPr>
              <a:t>Different SVM algorithms use different types of kernel functions. </a:t>
            </a:r>
          </a:p>
          <a:p>
            <a:pPr algn="just" fontAlgn="base"/>
            <a:r>
              <a:rPr lang="en-IN" sz="2000" b="0" i="0" dirty="0">
                <a:effectLst/>
              </a:rPr>
              <a:t>These functions can be different types. For example</a:t>
            </a:r>
            <a:r>
              <a:rPr lang="en-IN" sz="2000" b="1" i="1" dirty="0">
                <a:effectLst/>
              </a:rPr>
              <a:t> linear, nonlinear, polynomial, radial basis function (RBF), and sigmoid.</a:t>
            </a:r>
            <a:endParaRPr lang="en-IN" sz="2000" dirty="0"/>
          </a:p>
          <a:p>
            <a:pPr algn="just" fontAlgn="base"/>
            <a:r>
              <a:rPr lang="en-IN" sz="2000" b="0" i="0" dirty="0">
                <a:effectLst/>
              </a:rPr>
              <a:t>Kernel functions fare also used for sequence data, graphs, text, images, as well as vectors. </a:t>
            </a:r>
          </a:p>
          <a:p>
            <a:pPr algn="just" fontAlgn="base"/>
            <a:r>
              <a:rPr lang="en-IN" sz="2000" b="0" i="0" dirty="0">
                <a:effectLst/>
              </a:rPr>
              <a:t>The most used type of kernel function is </a:t>
            </a:r>
            <a:r>
              <a:rPr lang="en-IN" sz="2000" b="1" i="0" dirty="0">
                <a:effectLst/>
              </a:rPr>
              <a:t>RBF.</a:t>
            </a:r>
            <a:r>
              <a:rPr lang="en-IN" sz="2000" b="0" i="0" dirty="0">
                <a:effectLst/>
              </a:rPr>
              <a:t> Because it has localized and finite response along the entire x-axis.</a:t>
            </a:r>
          </a:p>
          <a:p>
            <a:pPr algn="just" fontAlgn="base"/>
            <a:r>
              <a:rPr lang="en-IN" sz="2000" b="0" i="0" dirty="0">
                <a:effectLst/>
              </a:rPr>
              <a:t>The kernel functions return the inner product between two points in a suitable feature space. </a:t>
            </a:r>
          </a:p>
          <a:p>
            <a:pPr algn="just" fontAlgn="base"/>
            <a:r>
              <a:rPr lang="en-IN" sz="2000" b="0" i="0" dirty="0">
                <a:effectLst/>
              </a:rPr>
              <a:t>Thus by defining a notion of similarity, with little computational cost even in very high-dimensional spaces.</a:t>
            </a:r>
          </a:p>
          <a:p>
            <a:pPr algn="just"/>
            <a:endParaRPr lang="en-US" sz="2000" dirty="0"/>
          </a:p>
        </p:txBody>
      </p:sp>
    </p:spTree>
    <p:extLst>
      <p:ext uri="{BB962C8B-B14F-4D97-AF65-F5344CB8AC3E}">
        <p14:creationId xmlns:p14="http://schemas.microsoft.com/office/powerpoint/2010/main" val="2612473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8EF91-A2B5-B05B-13B4-02C0F60C130D}"/>
              </a:ext>
            </a:extLst>
          </p:cNvPr>
          <p:cNvSpPr>
            <a:spLocks noGrp="1"/>
          </p:cNvSpPr>
          <p:nvPr>
            <p:ph type="title"/>
          </p:nvPr>
        </p:nvSpPr>
        <p:spPr/>
        <p:txBody>
          <a:bodyPr>
            <a:normAutofit fontScale="90000"/>
          </a:bodyPr>
          <a:lstStyle/>
          <a:p>
            <a:r>
              <a:rPr lang="en-IN" dirty="0"/>
              <a:t>M</a:t>
            </a:r>
            <a:r>
              <a:rPr lang="en-IN" i="0" dirty="0">
                <a:effectLst/>
              </a:rPr>
              <a:t>OST IMPORTANT SVM PARAMETERS</a:t>
            </a:r>
            <a:br>
              <a:rPr lang="en-IN" i="0" dirty="0">
                <a:solidFill>
                  <a:srgbClr val="292929"/>
                </a:solidFill>
                <a:effectLst/>
                <a:latin typeface="source-serif-pro"/>
              </a:rPr>
            </a:br>
            <a:endParaRPr lang="en-US" dirty="0"/>
          </a:p>
        </p:txBody>
      </p:sp>
      <p:sp>
        <p:nvSpPr>
          <p:cNvPr id="3" name="Content Placeholder 2">
            <a:extLst>
              <a:ext uri="{FF2B5EF4-FFF2-40B4-BE49-F238E27FC236}">
                <a16:creationId xmlns:a16="http://schemas.microsoft.com/office/drawing/2014/main" id="{DF1C6BE0-C28D-0CD0-6F2D-61667F98F44D}"/>
              </a:ext>
            </a:extLst>
          </p:cNvPr>
          <p:cNvSpPr>
            <a:spLocks noGrp="1"/>
          </p:cNvSpPr>
          <p:nvPr>
            <p:ph idx="1"/>
          </p:nvPr>
        </p:nvSpPr>
        <p:spPr>
          <a:xfrm>
            <a:off x="186734" y="1902221"/>
            <a:ext cx="11818532" cy="4765727"/>
          </a:xfrm>
          <a:solidFill>
            <a:schemeClr val="accent1">
              <a:lumMod val="20000"/>
              <a:lumOff val="80000"/>
            </a:schemeClr>
          </a:solidFill>
          <a:ln>
            <a:solidFill>
              <a:schemeClr val="tx1"/>
            </a:solidFill>
          </a:ln>
        </p:spPr>
        <p:txBody>
          <a:bodyPr>
            <a:noAutofit/>
          </a:bodyPr>
          <a:lstStyle/>
          <a:p>
            <a:pPr algn="just">
              <a:buFont typeface="+mj-lt"/>
              <a:buAutoNum type="arabicPeriod"/>
            </a:pPr>
            <a:r>
              <a:rPr lang="en-IN" sz="2000" b="1" i="0" dirty="0">
                <a:effectLst/>
              </a:rPr>
              <a:t>kernel: </a:t>
            </a:r>
            <a:r>
              <a:rPr lang="en-IN" sz="2000" b="0" i="0" dirty="0">
                <a:effectLst/>
              </a:rPr>
              <a:t>the kernel type to be used. The most common kernels are </a:t>
            </a:r>
            <a:r>
              <a:rPr lang="en-IN" sz="2000" b="1" i="0" dirty="0" err="1">
                <a:effectLst/>
              </a:rPr>
              <a:t>rbf</a:t>
            </a:r>
            <a:r>
              <a:rPr lang="en-IN" sz="2000" b="1" i="0" dirty="0">
                <a:effectLst/>
              </a:rPr>
              <a:t> </a:t>
            </a:r>
            <a:r>
              <a:rPr lang="en-IN" sz="2000" b="0" i="0" dirty="0">
                <a:effectLst/>
              </a:rPr>
              <a:t>(this is the default value), </a:t>
            </a:r>
            <a:r>
              <a:rPr lang="en-IN" sz="2000" b="1" i="0" dirty="0">
                <a:effectLst/>
              </a:rPr>
              <a:t>poly</a:t>
            </a:r>
            <a:r>
              <a:rPr lang="en-IN" sz="2000" b="0" i="0" dirty="0">
                <a:effectLst/>
              </a:rPr>
              <a:t> or </a:t>
            </a:r>
            <a:r>
              <a:rPr lang="en-IN" sz="2000" b="1" i="0" dirty="0">
                <a:effectLst/>
              </a:rPr>
              <a:t>sigmoid</a:t>
            </a:r>
            <a:r>
              <a:rPr lang="en-IN" sz="2000" b="0" i="0" dirty="0">
                <a:effectLst/>
              </a:rPr>
              <a:t>, but you can also create your own kernel.</a:t>
            </a:r>
          </a:p>
          <a:p>
            <a:pPr algn="just">
              <a:buFont typeface="+mj-lt"/>
              <a:buAutoNum type="arabicPeriod"/>
            </a:pPr>
            <a:r>
              <a:rPr lang="en-IN" sz="2000" b="1" i="0" dirty="0">
                <a:effectLst/>
              </a:rPr>
              <a:t>C: </a:t>
            </a:r>
            <a:r>
              <a:rPr lang="en-IN" sz="2000" b="0" i="0" dirty="0">
                <a:effectLst/>
              </a:rPr>
              <a:t>this is the </a:t>
            </a:r>
            <a:r>
              <a:rPr lang="en-IN" sz="2000" b="1" i="0" dirty="0">
                <a:effectLst/>
              </a:rPr>
              <a:t>regularization parameter</a:t>
            </a:r>
            <a:r>
              <a:rPr lang="en-IN" sz="2000" b="0" i="0" dirty="0">
                <a:effectLst/>
              </a:rPr>
              <a:t> described in the </a:t>
            </a:r>
            <a:r>
              <a:rPr lang="en-IN" sz="2000" b="0" i="0" u="sng" dirty="0">
                <a:effectLst/>
                <a:hlinkClick r:id="rId2">
                  <a:extLst>
                    <a:ext uri="{A12FA001-AC4F-418D-AE19-62706E023703}">
                      <ahyp:hlinkClr xmlns:ahyp="http://schemas.microsoft.com/office/drawing/2018/hyperlinkcolor" val="tx"/>
                    </a:ext>
                  </a:extLst>
                </a:hlinkClick>
              </a:rPr>
              <a:t>Tuning Parameters</a:t>
            </a:r>
            <a:r>
              <a:rPr lang="en-IN" sz="2000" b="0" i="0" dirty="0">
                <a:effectLst/>
              </a:rPr>
              <a:t> section</a:t>
            </a:r>
          </a:p>
          <a:p>
            <a:pPr algn="just">
              <a:buFont typeface="+mj-lt"/>
              <a:buAutoNum type="arabicPeriod"/>
            </a:pPr>
            <a:r>
              <a:rPr lang="en-IN" sz="2000" b="1" i="0" dirty="0">
                <a:effectLst/>
              </a:rPr>
              <a:t>gamma: </a:t>
            </a:r>
            <a:r>
              <a:rPr lang="en-IN" sz="2000" b="0" i="0" dirty="0">
                <a:effectLst/>
              </a:rPr>
              <a:t>this was also described in the </a:t>
            </a:r>
            <a:r>
              <a:rPr lang="en-IN" sz="2000" b="0" i="0" u="sng" dirty="0">
                <a:effectLst/>
                <a:hlinkClick r:id="rId2">
                  <a:extLst>
                    <a:ext uri="{A12FA001-AC4F-418D-AE19-62706E023703}">
                      <ahyp:hlinkClr xmlns:ahyp="http://schemas.microsoft.com/office/drawing/2018/hyperlinkcolor" val="tx"/>
                    </a:ext>
                  </a:extLst>
                </a:hlinkClick>
              </a:rPr>
              <a:t>Tuning Parameters</a:t>
            </a:r>
            <a:r>
              <a:rPr lang="en-IN" sz="2000" b="0" i="0" dirty="0">
                <a:effectLst/>
              </a:rPr>
              <a:t> section</a:t>
            </a:r>
          </a:p>
          <a:p>
            <a:pPr algn="just">
              <a:buFont typeface="+mj-lt"/>
              <a:buAutoNum type="arabicPeriod"/>
            </a:pPr>
            <a:r>
              <a:rPr lang="en-IN" sz="2000" b="1" i="0" dirty="0">
                <a:effectLst/>
              </a:rPr>
              <a:t>degree:</a:t>
            </a:r>
            <a:r>
              <a:rPr lang="en-IN" sz="2000" b="0" i="0" dirty="0">
                <a:effectLst/>
              </a:rPr>
              <a:t> it is used </a:t>
            </a:r>
            <a:r>
              <a:rPr lang="en-IN" sz="2000" b="1" i="0" dirty="0">
                <a:effectLst/>
              </a:rPr>
              <a:t>only if the chosen kernel is poly</a:t>
            </a:r>
            <a:r>
              <a:rPr lang="en-IN" sz="2000" b="0" i="0" dirty="0">
                <a:effectLst/>
              </a:rPr>
              <a:t> and sets the degree of the </a:t>
            </a:r>
            <a:r>
              <a:rPr lang="en-IN" sz="2000" b="0" i="0" dirty="0" err="1">
                <a:effectLst/>
              </a:rPr>
              <a:t>polinom</a:t>
            </a:r>
            <a:endParaRPr lang="en-IN" sz="2000" b="0" i="0" dirty="0">
              <a:effectLst/>
            </a:endParaRPr>
          </a:p>
          <a:p>
            <a:pPr algn="just">
              <a:buFont typeface="+mj-lt"/>
              <a:buAutoNum type="arabicPeriod"/>
            </a:pPr>
            <a:r>
              <a:rPr lang="en-IN" sz="2000" b="1" i="0" dirty="0">
                <a:effectLst/>
              </a:rPr>
              <a:t>probability: </a:t>
            </a:r>
            <a:r>
              <a:rPr lang="en-IN" sz="2000" b="0" i="0" dirty="0">
                <a:effectLst/>
              </a:rPr>
              <a:t>this is a </a:t>
            </a:r>
            <a:r>
              <a:rPr lang="en-IN" sz="2000" b="0" i="0" dirty="0" err="1">
                <a:effectLst/>
              </a:rPr>
              <a:t>boolean</a:t>
            </a:r>
            <a:r>
              <a:rPr lang="en-IN" sz="2000" b="0" i="0" dirty="0">
                <a:effectLst/>
              </a:rPr>
              <a:t> parameter and if it’s true, then the model will return for each prediction, the vector of probabilities of belonging to each class of the response variable. So basically it will give you the </a:t>
            </a:r>
            <a:r>
              <a:rPr lang="en-IN" sz="2000" b="1" i="0" dirty="0">
                <a:effectLst/>
              </a:rPr>
              <a:t>confidences for each prediction</a:t>
            </a:r>
            <a:r>
              <a:rPr lang="en-IN" sz="2000" b="0" i="0" dirty="0">
                <a:effectLst/>
              </a:rPr>
              <a:t>.</a:t>
            </a:r>
          </a:p>
          <a:p>
            <a:pPr algn="just">
              <a:buFont typeface="+mj-lt"/>
              <a:buAutoNum type="arabicPeriod"/>
            </a:pPr>
            <a:r>
              <a:rPr lang="en-IN" sz="2000" b="1" i="0" dirty="0">
                <a:effectLst/>
              </a:rPr>
              <a:t>shrinking:</a:t>
            </a:r>
            <a:r>
              <a:rPr lang="en-IN" sz="2000" b="0" i="0" dirty="0">
                <a:effectLst/>
              </a:rPr>
              <a:t> this shows whether or not you want a </a:t>
            </a:r>
            <a:r>
              <a:rPr lang="en-IN" sz="2000" b="1" i="0" dirty="0">
                <a:effectLst/>
              </a:rPr>
              <a:t>shrinking heuristic</a:t>
            </a:r>
            <a:r>
              <a:rPr lang="en-IN" sz="2000" b="0" i="0" dirty="0">
                <a:effectLst/>
              </a:rPr>
              <a:t> used in your optimization of the SVM, which is used in </a:t>
            </a:r>
            <a:r>
              <a:rPr lang="en-IN" sz="2000" b="0" i="0" u="sng" dirty="0">
                <a:effectLst/>
                <a:hlinkClick r:id="rId3">
                  <a:extLst>
                    <a:ext uri="{A12FA001-AC4F-418D-AE19-62706E023703}">
                      <ahyp:hlinkClr xmlns:ahyp="http://schemas.microsoft.com/office/drawing/2018/hyperlinkcolor" val="tx"/>
                    </a:ext>
                  </a:extLst>
                </a:hlinkClick>
              </a:rPr>
              <a:t>Sequential Minimal Optimization</a:t>
            </a:r>
            <a:r>
              <a:rPr lang="en-IN" sz="2000" b="0" i="0" dirty="0">
                <a:effectLst/>
              </a:rPr>
              <a:t>. It’s default value is true, an </a:t>
            </a:r>
            <a:r>
              <a:rPr lang="en-IN" sz="2000" b="1" i="0" dirty="0">
                <a:effectLst/>
              </a:rPr>
              <a:t>if you don’t have a good reason, please don’t change this value to false</a:t>
            </a:r>
            <a:r>
              <a:rPr lang="en-IN" sz="2000" b="0" i="0" dirty="0">
                <a:effectLst/>
              </a:rPr>
              <a:t>, because shrinking will </a:t>
            </a:r>
            <a:r>
              <a:rPr lang="en-IN" sz="2000" b="1" i="0" dirty="0">
                <a:effectLst/>
              </a:rPr>
              <a:t>greatly</a:t>
            </a:r>
            <a:r>
              <a:rPr lang="en-IN" sz="2000" b="0" i="0" dirty="0">
                <a:effectLst/>
              </a:rPr>
              <a:t> </a:t>
            </a:r>
            <a:r>
              <a:rPr lang="en-IN" sz="2000" b="1" i="0" dirty="0">
                <a:effectLst/>
              </a:rPr>
              <a:t>improve your performance</a:t>
            </a:r>
            <a:r>
              <a:rPr lang="en-IN" sz="2000" b="0" i="0" dirty="0">
                <a:effectLst/>
              </a:rPr>
              <a:t>, for very </a:t>
            </a:r>
            <a:r>
              <a:rPr lang="en-IN" sz="2000" b="1" i="0" dirty="0">
                <a:effectLst/>
              </a:rPr>
              <a:t>little loss</a:t>
            </a:r>
            <a:r>
              <a:rPr lang="en-IN" sz="2000" b="0" i="0" dirty="0">
                <a:effectLst/>
              </a:rPr>
              <a:t> in terms of </a:t>
            </a:r>
            <a:r>
              <a:rPr lang="en-IN" sz="2000" b="1" i="0" dirty="0">
                <a:effectLst/>
              </a:rPr>
              <a:t>accuracy</a:t>
            </a:r>
            <a:r>
              <a:rPr lang="en-IN" sz="2000" b="0" i="0" dirty="0">
                <a:effectLst/>
              </a:rPr>
              <a:t> in most cases.</a:t>
            </a:r>
            <a:br>
              <a:rPr lang="en-IN" sz="2000" dirty="0"/>
            </a:br>
            <a:endParaRPr lang="en-US" sz="2000" dirty="0"/>
          </a:p>
        </p:txBody>
      </p:sp>
    </p:spTree>
    <p:extLst>
      <p:ext uri="{BB962C8B-B14F-4D97-AF65-F5344CB8AC3E}">
        <p14:creationId xmlns:p14="http://schemas.microsoft.com/office/powerpoint/2010/main" val="4092800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A1F3-9C2B-F868-C963-C1761B07DE64}"/>
              </a:ext>
            </a:extLst>
          </p:cNvPr>
          <p:cNvSpPr>
            <a:spLocks noGrp="1"/>
          </p:cNvSpPr>
          <p:nvPr>
            <p:ph type="title"/>
          </p:nvPr>
        </p:nvSpPr>
        <p:spPr/>
        <p:txBody>
          <a:bodyPr>
            <a:normAutofit/>
          </a:bodyPr>
          <a:lstStyle/>
          <a:p>
            <a:r>
              <a:rPr lang="en-IN" b="1" i="0" dirty="0">
                <a:effectLst/>
                <a:latin typeface="-apple-system"/>
              </a:rPr>
              <a:t>LINEAR SVM EXAMPLE (PYTHON)</a:t>
            </a:r>
            <a:endParaRPr lang="en-US" dirty="0"/>
          </a:p>
        </p:txBody>
      </p:sp>
      <p:sp>
        <p:nvSpPr>
          <p:cNvPr id="3" name="Content Placeholder 2">
            <a:extLst>
              <a:ext uri="{FF2B5EF4-FFF2-40B4-BE49-F238E27FC236}">
                <a16:creationId xmlns:a16="http://schemas.microsoft.com/office/drawing/2014/main" id="{FFE8F8C2-DCF9-764C-D89D-BB8F7F6AC057}"/>
              </a:ext>
            </a:extLst>
          </p:cNvPr>
          <p:cNvSpPr>
            <a:spLocks noGrp="1"/>
          </p:cNvSpPr>
          <p:nvPr>
            <p:ph idx="1"/>
          </p:nvPr>
        </p:nvSpPr>
        <p:spPr>
          <a:xfrm>
            <a:off x="680669" y="2098882"/>
            <a:ext cx="11306891" cy="4335372"/>
          </a:xfrm>
          <a:solidFill>
            <a:schemeClr val="accent1">
              <a:lumMod val="20000"/>
              <a:lumOff val="80000"/>
            </a:schemeClr>
          </a:solidFill>
          <a:ln>
            <a:solidFill>
              <a:schemeClr val="tx1"/>
            </a:solidFill>
          </a:ln>
        </p:spPr>
        <p:txBody>
          <a:bodyPr>
            <a:normAutofit/>
          </a:bodyPr>
          <a:lstStyle/>
          <a:p>
            <a:pPr algn="l" fontAlgn="base"/>
            <a:r>
              <a:rPr lang="en-IN" sz="2000" b="0" i="0" dirty="0">
                <a:solidFill>
                  <a:srgbClr val="0A0A23"/>
                </a:solidFill>
                <a:effectLst/>
              </a:rPr>
              <a:t>We'll start by importing a few libraries that will make it easy to work with most machine learning projects.</a:t>
            </a:r>
          </a:p>
          <a:p>
            <a:pPr algn="l" fontAlgn="base"/>
            <a:endParaRPr lang="en-IN" sz="2000" dirty="0">
              <a:solidFill>
                <a:srgbClr val="0A0A23"/>
              </a:solidFill>
            </a:endParaRPr>
          </a:p>
          <a:p>
            <a:pPr algn="l" fontAlgn="base"/>
            <a:endParaRPr lang="en-IN" sz="2000" b="0" i="0" dirty="0">
              <a:solidFill>
                <a:srgbClr val="0A0A23"/>
              </a:solidFill>
              <a:effectLst/>
            </a:endParaRPr>
          </a:p>
          <a:p>
            <a:pPr algn="l" fontAlgn="base"/>
            <a:r>
              <a:rPr lang="en-IN" sz="2000" b="0" i="0" dirty="0">
                <a:solidFill>
                  <a:srgbClr val="0A0A23"/>
                </a:solidFill>
                <a:effectLst/>
              </a:rPr>
              <a:t>For a simple linear example, we'll just make some dummy data and that will act in the place of importing a dataset.</a:t>
            </a:r>
          </a:p>
        </p:txBody>
      </p:sp>
      <p:pic>
        <p:nvPicPr>
          <p:cNvPr id="4" name="Picture 3">
            <a:extLst>
              <a:ext uri="{FF2B5EF4-FFF2-40B4-BE49-F238E27FC236}">
                <a16:creationId xmlns:a16="http://schemas.microsoft.com/office/drawing/2014/main" id="{55C47087-F08C-E303-237D-EAA68CAB44CA}"/>
              </a:ext>
            </a:extLst>
          </p:cNvPr>
          <p:cNvPicPr>
            <a:picLocks noChangeAspect="1"/>
          </p:cNvPicPr>
          <p:nvPr/>
        </p:nvPicPr>
        <p:blipFill rotWithShape="1">
          <a:blip r:embed="rId2"/>
          <a:srcRect r="47058" b="74200"/>
          <a:stretch/>
        </p:blipFill>
        <p:spPr>
          <a:xfrm>
            <a:off x="3558881" y="2650646"/>
            <a:ext cx="3839210" cy="1179576"/>
          </a:xfrm>
          <a:prstGeom prst="rect">
            <a:avLst/>
          </a:prstGeom>
        </p:spPr>
      </p:pic>
      <p:pic>
        <p:nvPicPr>
          <p:cNvPr id="5" name="Picture 4">
            <a:extLst>
              <a:ext uri="{FF2B5EF4-FFF2-40B4-BE49-F238E27FC236}">
                <a16:creationId xmlns:a16="http://schemas.microsoft.com/office/drawing/2014/main" id="{7E6D14C9-E47B-319E-5DA7-1BC2CEDC2F4A}"/>
              </a:ext>
            </a:extLst>
          </p:cNvPr>
          <p:cNvPicPr>
            <a:picLocks noChangeAspect="1"/>
          </p:cNvPicPr>
          <p:nvPr/>
        </p:nvPicPr>
        <p:blipFill rotWithShape="1">
          <a:blip r:embed="rId2"/>
          <a:srcRect t="74200"/>
          <a:stretch/>
        </p:blipFill>
        <p:spPr>
          <a:xfrm>
            <a:off x="1517012" y="4717189"/>
            <a:ext cx="7251700" cy="1179576"/>
          </a:xfrm>
          <a:prstGeom prst="rect">
            <a:avLst/>
          </a:prstGeom>
        </p:spPr>
      </p:pic>
    </p:spTree>
    <p:extLst>
      <p:ext uri="{BB962C8B-B14F-4D97-AF65-F5344CB8AC3E}">
        <p14:creationId xmlns:p14="http://schemas.microsoft.com/office/powerpoint/2010/main" val="8128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FB34-A5B1-654A-0E1C-1E9225785DFA}"/>
              </a:ext>
            </a:extLst>
          </p:cNvPr>
          <p:cNvSpPr>
            <a:spLocks noGrp="1"/>
          </p:cNvSpPr>
          <p:nvPr>
            <p:ph type="title"/>
          </p:nvPr>
        </p:nvSpPr>
        <p:spPr/>
        <p:txBody>
          <a:bodyPr>
            <a:normAutofit fontScale="90000"/>
          </a:bodyPr>
          <a:lstStyle/>
          <a:p>
            <a:r>
              <a:rPr lang="en-IN" i="0" dirty="0">
                <a:effectLst/>
              </a:rPr>
              <a:t>EXAMPLES OF SVM KERNELS</a:t>
            </a:r>
            <a:br>
              <a:rPr lang="en-IN" i="0" dirty="0">
                <a:effectLst/>
              </a:rPr>
            </a:br>
            <a:endParaRPr lang="en-US" dirty="0"/>
          </a:p>
        </p:txBody>
      </p:sp>
      <p:sp>
        <p:nvSpPr>
          <p:cNvPr id="3" name="Content Placeholder 2">
            <a:extLst>
              <a:ext uri="{FF2B5EF4-FFF2-40B4-BE49-F238E27FC236}">
                <a16:creationId xmlns:a16="http://schemas.microsoft.com/office/drawing/2014/main" id="{ACE9554B-91EE-091D-352A-67558CE97D4E}"/>
              </a:ext>
            </a:extLst>
          </p:cNvPr>
          <p:cNvSpPr>
            <a:spLocks noGrp="1"/>
          </p:cNvSpPr>
          <p:nvPr>
            <p:ph idx="1"/>
          </p:nvPr>
        </p:nvSpPr>
        <p:spPr>
          <a:xfrm>
            <a:off x="481464" y="2255385"/>
            <a:ext cx="4305689" cy="3694176"/>
          </a:xfrm>
          <a:solidFill>
            <a:schemeClr val="accent1">
              <a:lumMod val="20000"/>
              <a:lumOff val="80000"/>
            </a:schemeClr>
          </a:solidFill>
          <a:ln>
            <a:solidFill>
              <a:schemeClr val="tx1"/>
            </a:solidFill>
          </a:ln>
        </p:spPr>
        <p:txBody>
          <a:bodyPr>
            <a:normAutofit/>
          </a:bodyPr>
          <a:lstStyle/>
          <a:p>
            <a:pPr marL="0" indent="0" algn="l" fontAlgn="base">
              <a:buNone/>
            </a:pPr>
            <a:r>
              <a:rPr lang="en-IN" sz="2000" b="0" i="0" dirty="0">
                <a:effectLst/>
              </a:rPr>
              <a:t>1</a:t>
            </a:r>
            <a:r>
              <a:rPr lang="en-IN" sz="2000" b="1" i="0" u="sng" dirty="0">
                <a:effectLst/>
              </a:rPr>
              <a:t>. Polynomial kernel</a:t>
            </a:r>
          </a:p>
          <a:p>
            <a:pPr algn="l" fontAlgn="base"/>
            <a:r>
              <a:rPr lang="en-IN" sz="2000" b="0" i="0" dirty="0">
                <a:effectLst/>
              </a:rPr>
              <a:t>It is popular in image processing.</a:t>
            </a:r>
          </a:p>
          <a:p>
            <a:pPr algn="l" fontAlgn="base"/>
            <a:r>
              <a:rPr lang="en-IN" sz="2000" b="1" u="sng" dirty="0">
                <a:effectLst/>
              </a:rPr>
              <a:t>Equation is:</a:t>
            </a:r>
          </a:p>
          <a:p>
            <a:pPr algn="l" fontAlgn="base"/>
            <a:endParaRPr lang="en-IN" sz="2000" b="1" u="sng" dirty="0"/>
          </a:p>
          <a:p>
            <a:pPr algn="l" fontAlgn="base"/>
            <a:endParaRPr lang="en-IN" sz="2000" b="1" u="sng" dirty="0">
              <a:effectLst/>
            </a:endParaRPr>
          </a:p>
          <a:p>
            <a:pPr algn="l" fontAlgn="base"/>
            <a:endParaRPr lang="en-IN" sz="2000" b="1" u="sng" dirty="0"/>
          </a:p>
          <a:p>
            <a:pPr algn="l" fontAlgn="base"/>
            <a:r>
              <a:rPr lang="en-IN" sz="2000" b="0" i="0" dirty="0">
                <a:effectLst/>
              </a:rPr>
              <a:t>where d is the degree of the polynomial.</a:t>
            </a:r>
            <a:endParaRPr lang="en-IN" sz="2000" b="1" u="sng" dirty="0">
              <a:effectLst/>
            </a:endParaRPr>
          </a:p>
          <a:p>
            <a:endParaRPr lang="en-US" sz="2000" dirty="0"/>
          </a:p>
        </p:txBody>
      </p:sp>
      <p:pic>
        <p:nvPicPr>
          <p:cNvPr id="4" name="Picture 3">
            <a:extLst>
              <a:ext uri="{FF2B5EF4-FFF2-40B4-BE49-F238E27FC236}">
                <a16:creationId xmlns:a16="http://schemas.microsoft.com/office/drawing/2014/main" id="{EFD5F2F0-B281-886C-CB62-414D8BD5C35E}"/>
              </a:ext>
            </a:extLst>
          </p:cNvPr>
          <p:cNvPicPr>
            <a:picLocks noChangeAspect="1"/>
          </p:cNvPicPr>
          <p:nvPr/>
        </p:nvPicPr>
        <p:blipFill>
          <a:blip r:embed="rId2"/>
          <a:stretch>
            <a:fillRect/>
          </a:stretch>
        </p:blipFill>
        <p:spPr>
          <a:xfrm>
            <a:off x="746938" y="3815602"/>
            <a:ext cx="2997200" cy="876300"/>
          </a:xfrm>
          <a:prstGeom prst="rect">
            <a:avLst/>
          </a:prstGeom>
        </p:spPr>
      </p:pic>
      <p:sp>
        <p:nvSpPr>
          <p:cNvPr id="6" name="TextBox 5">
            <a:extLst>
              <a:ext uri="{FF2B5EF4-FFF2-40B4-BE49-F238E27FC236}">
                <a16:creationId xmlns:a16="http://schemas.microsoft.com/office/drawing/2014/main" id="{F9F560B8-908D-BE7B-4DDC-F02FD09B5B3D}"/>
              </a:ext>
            </a:extLst>
          </p:cNvPr>
          <p:cNvSpPr txBox="1"/>
          <p:nvPr/>
        </p:nvSpPr>
        <p:spPr>
          <a:xfrm>
            <a:off x="5844989" y="2261330"/>
            <a:ext cx="6096000" cy="3785652"/>
          </a:xfrm>
          <a:prstGeom prst="rect">
            <a:avLst/>
          </a:prstGeom>
          <a:solidFill>
            <a:schemeClr val="accent1">
              <a:lumMod val="20000"/>
              <a:lumOff val="80000"/>
            </a:schemeClr>
          </a:solidFill>
          <a:ln>
            <a:solidFill>
              <a:schemeClr val="tx1"/>
            </a:solidFill>
          </a:ln>
        </p:spPr>
        <p:txBody>
          <a:bodyPr wrap="square">
            <a:spAutoFit/>
          </a:bodyPr>
          <a:lstStyle/>
          <a:p>
            <a:pPr algn="l" fontAlgn="base"/>
            <a:r>
              <a:rPr lang="en-IN" sz="2000" dirty="0"/>
              <a:t>2</a:t>
            </a:r>
            <a:r>
              <a:rPr lang="en-IN" sz="2000" b="1" u="sng" dirty="0"/>
              <a:t>. Radial basis function (RBF)</a:t>
            </a:r>
          </a:p>
          <a:p>
            <a:pPr algn="l" fontAlgn="base"/>
            <a:r>
              <a:rPr lang="en-IN" sz="2000" dirty="0"/>
              <a:t>It is a general-purpose kernel; used when there is no prior knowledge about the data.</a:t>
            </a:r>
            <a:br>
              <a:rPr lang="en-IN" sz="2000" dirty="0"/>
            </a:br>
            <a:r>
              <a:rPr lang="en-IN" sz="2000" b="1" dirty="0"/>
              <a:t>Equation is:</a:t>
            </a:r>
          </a:p>
          <a:p>
            <a:pPr algn="l" fontAlgn="base"/>
            <a:endParaRPr lang="en-IN" sz="2000" dirty="0"/>
          </a:p>
          <a:p>
            <a:pPr algn="l" fontAlgn="base"/>
            <a:endParaRPr lang="en-IN" sz="2000" dirty="0"/>
          </a:p>
          <a:p>
            <a:pPr algn="l" fontAlgn="base"/>
            <a:endParaRPr lang="en-IN" sz="2000" dirty="0"/>
          </a:p>
          <a:p>
            <a:pPr algn="l" fontAlgn="base"/>
            <a:endParaRPr lang="en-IN" sz="2000" dirty="0"/>
          </a:p>
          <a:p>
            <a:pPr algn="l" fontAlgn="base"/>
            <a:r>
              <a:rPr lang="en-IN" sz="2000" dirty="0"/>
              <a:t>Where,</a:t>
            </a:r>
          </a:p>
          <a:p>
            <a:pPr algn="l" fontAlgn="base"/>
            <a:endParaRPr lang="en-IN" sz="2000" dirty="0"/>
          </a:p>
          <a:p>
            <a:br>
              <a:rPr lang="en-IN" sz="2000" dirty="0"/>
            </a:br>
            <a:endParaRPr lang="en-US" sz="2000" dirty="0"/>
          </a:p>
        </p:txBody>
      </p:sp>
      <p:pic>
        <p:nvPicPr>
          <p:cNvPr id="7" name="Picture 6">
            <a:extLst>
              <a:ext uri="{FF2B5EF4-FFF2-40B4-BE49-F238E27FC236}">
                <a16:creationId xmlns:a16="http://schemas.microsoft.com/office/drawing/2014/main" id="{2CF5B8CA-EA66-5D46-7B63-0BFA75154E1A}"/>
              </a:ext>
            </a:extLst>
          </p:cNvPr>
          <p:cNvPicPr>
            <a:picLocks noChangeAspect="1"/>
          </p:cNvPicPr>
          <p:nvPr/>
        </p:nvPicPr>
        <p:blipFill rotWithShape="1">
          <a:blip r:embed="rId3"/>
          <a:srcRect r="21765" b="78347"/>
          <a:stretch/>
        </p:blipFill>
        <p:spPr>
          <a:xfrm>
            <a:off x="6687671" y="3654230"/>
            <a:ext cx="3626599" cy="896485"/>
          </a:xfrm>
          <a:prstGeom prst="rect">
            <a:avLst/>
          </a:prstGeom>
        </p:spPr>
      </p:pic>
      <p:pic>
        <p:nvPicPr>
          <p:cNvPr id="8" name="Picture 7">
            <a:extLst>
              <a:ext uri="{FF2B5EF4-FFF2-40B4-BE49-F238E27FC236}">
                <a16:creationId xmlns:a16="http://schemas.microsoft.com/office/drawing/2014/main" id="{10702391-2F93-4B95-56D6-B4FF94EFCCBE}"/>
              </a:ext>
            </a:extLst>
          </p:cNvPr>
          <p:cNvPicPr>
            <a:picLocks noChangeAspect="1"/>
          </p:cNvPicPr>
          <p:nvPr/>
        </p:nvPicPr>
        <p:blipFill rotWithShape="1">
          <a:blip r:embed="rId3"/>
          <a:srcRect l="21765" t="40281" r="50000" b="44045"/>
          <a:stretch/>
        </p:blipFill>
        <p:spPr>
          <a:xfrm>
            <a:off x="7584142" y="5232769"/>
            <a:ext cx="1308847" cy="648934"/>
          </a:xfrm>
          <a:prstGeom prst="rect">
            <a:avLst/>
          </a:prstGeom>
        </p:spPr>
      </p:pic>
    </p:spTree>
    <p:extLst>
      <p:ext uri="{BB962C8B-B14F-4D97-AF65-F5344CB8AC3E}">
        <p14:creationId xmlns:p14="http://schemas.microsoft.com/office/powerpoint/2010/main" val="27911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5C81-9FF5-599C-8E69-0325D60C92B1}"/>
              </a:ext>
            </a:extLst>
          </p:cNvPr>
          <p:cNvSpPr>
            <a:spLocks noGrp="1"/>
          </p:cNvSpPr>
          <p:nvPr>
            <p:ph type="title"/>
          </p:nvPr>
        </p:nvSpPr>
        <p:spPr/>
        <p:txBody>
          <a:bodyPr>
            <a:normAutofit fontScale="90000"/>
          </a:bodyPr>
          <a:lstStyle/>
          <a:p>
            <a:r>
              <a:rPr lang="en-IN" i="0" dirty="0">
                <a:effectLst/>
              </a:rPr>
              <a:t>EXAMPLES OF SVM KERNELS</a:t>
            </a:r>
            <a:br>
              <a:rPr lang="en-IN" i="0" dirty="0">
                <a:effectLst/>
              </a:rPr>
            </a:br>
            <a:endParaRPr lang="en-US" dirty="0"/>
          </a:p>
        </p:txBody>
      </p:sp>
      <p:sp>
        <p:nvSpPr>
          <p:cNvPr id="3" name="Content Placeholder 2">
            <a:extLst>
              <a:ext uri="{FF2B5EF4-FFF2-40B4-BE49-F238E27FC236}">
                <a16:creationId xmlns:a16="http://schemas.microsoft.com/office/drawing/2014/main" id="{105396FE-D803-F5D6-88ED-73C41F71BBF9}"/>
              </a:ext>
            </a:extLst>
          </p:cNvPr>
          <p:cNvSpPr>
            <a:spLocks noGrp="1"/>
          </p:cNvSpPr>
          <p:nvPr>
            <p:ph idx="1"/>
          </p:nvPr>
        </p:nvSpPr>
        <p:spPr>
          <a:xfrm>
            <a:off x="201169" y="1886352"/>
            <a:ext cx="7167819" cy="4423007"/>
          </a:xfrm>
          <a:solidFill>
            <a:schemeClr val="accent1">
              <a:lumMod val="20000"/>
              <a:lumOff val="80000"/>
            </a:schemeClr>
          </a:solidFill>
          <a:ln>
            <a:solidFill>
              <a:schemeClr val="tx1"/>
            </a:solidFill>
          </a:ln>
        </p:spPr>
        <p:txBody>
          <a:bodyPr>
            <a:noAutofit/>
          </a:bodyPr>
          <a:lstStyle/>
          <a:p>
            <a:pPr marL="0" indent="0" algn="l" rtl="0">
              <a:buNone/>
            </a:pPr>
            <a:r>
              <a:rPr lang="en-IN" sz="2000" b="1" i="0" dirty="0">
                <a:effectLst/>
              </a:rPr>
              <a:t>3. Linear Kernel</a:t>
            </a:r>
          </a:p>
          <a:p>
            <a:pPr algn="just" rtl="0"/>
            <a:r>
              <a:rPr lang="en-IN" sz="2000" b="0" i="0" dirty="0">
                <a:effectLst/>
              </a:rPr>
              <a:t>It is the most basic type of kernel, usually one dimensional in nature. It proves to be the best function when there are lots of features. The linear kernel is mostly preferred for </a:t>
            </a:r>
            <a:r>
              <a:rPr lang="en-IN" sz="2000" i="0" u="none" strike="noStrike" dirty="0">
                <a:effectLst/>
              </a:rPr>
              <a:t>text-classification</a:t>
            </a:r>
            <a:r>
              <a:rPr lang="en-IN" sz="2000" dirty="0"/>
              <a:t> </a:t>
            </a:r>
            <a:r>
              <a:rPr lang="en-IN" sz="2000" i="0" u="none" strike="noStrike" dirty="0">
                <a:effectLst/>
              </a:rPr>
              <a:t>problems</a:t>
            </a:r>
            <a:r>
              <a:rPr lang="en-IN" sz="2000" i="0" dirty="0">
                <a:effectLst/>
              </a:rPr>
              <a:t> </a:t>
            </a:r>
            <a:r>
              <a:rPr lang="en-IN" sz="2000" b="0" i="0" dirty="0">
                <a:effectLst/>
              </a:rPr>
              <a:t>as most of these kinds of classification problems can be linearly separated.</a:t>
            </a:r>
          </a:p>
          <a:p>
            <a:pPr algn="just" rtl="0"/>
            <a:r>
              <a:rPr lang="en-IN" sz="2000" b="0" i="0" dirty="0">
                <a:effectLst/>
              </a:rPr>
              <a:t>Linear kernel functions are </a:t>
            </a:r>
            <a:r>
              <a:rPr lang="en-IN" sz="2000" b="1" i="0" dirty="0">
                <a:effectLst/>
              </a:rPr>
              <a:t>faster</a:t>
            </a:r>
            <a:r>
              <a:rPr lang="en-IN" sz="2000" b="0" i="0" dirty="0">
                <a:effectLst/>
              </a:rPr>
              <a:t> than other functions. </a:t>
            </a:r>
          </a:p>
          <a:p>
            <a:pPr marL="0" indent="0" algn="l" rtl="0">
              <a:buNone/>
            </a:pPr>
            <a:r>
              <a:rPr lang="en-IN" sz="2000" b="1" i="0" dirty="0">
                <a:effectLst/>
              </a:rPr>
              <a:t>Linear Kernel Formula</a:t>
            </a:r>
          </a:p>
          <a:p>
            <a:pPr algn="ctr" rtl="0"/>
            <a:r>
              <a:rPr lang="en-IN" sz="2000" b="1" i="0" dirty="0">
                <a:effectLst/>
              </a:rPr>
              <a:t>F(x, </a:t>
            </a:r>
            <a:r>
              <a:rPr lang="en-IN" sz="2000" b="1" i="0" dirty="0" err="1">
                <a:effectLst/>
              </a:rPr>
              <a:t>xj</a:t>
            </a:r>
            <a:r>
              <a:rPr lang="en-IN" sz="2000" b="1" i="0" dirty="0">
                <a:effectLst/>
              </a:rPr>
              <a:t>) = sum( </a:t>
            </a:r>
            <a:r>
              <a:rPr lang="en-IN" sz="2000" b="1" i="0" dirty="0" err="1">
                <a:effectLst/>
              </a:rPr>
              <a:t>x.xj</a:t>
            </a:r>
            <a:r>
              <a:rPr lang="en-IN" sz="2000" b="1" i="0" dirty="0">
                <a:effectLst/>
              </a:rPr>
              <a:t>)</a:t>
            </a:r>
            <a:endParaRPr lang="en-IN" sz="2000" b="0" i="0" dirty="0">
              <a:effectLst/>
            </a:endParaRPr>
          </a:p>
          <a:p>
            <a:pPr algn="l" rtl="0"/>
            <a:r>
              <a:rPr lang="en-IN" sz="2000" b="0" i="0" dirty="0">
                <a:effectLst/>
              </a:rPr>
              <a:t>Here, </a:t>
            </a:r>
            <a:r>
              <a:rPr lang="en-IN" sz="2000" b="1" i="0" dirty="0">
                <a:effectLst/>
              </a:rPr>
              <a:t>x, </a:t>
            </a:r>
            <a:r>
              <a:rPr lang="en-IN" sz="2000" b="1" i="0" dirty="0" err="1">
                <a:effectLst/>
              </a:rPr>
              <a:t>xj</a:t>
            </a:r>
            <a:r>
              <a:rPr lang="en-IN" sz="2000" b="0" i="0" dirty="0">
                <a:effectLst/>
              </a:rPr>
              <a:t> represents the data you’re trying to classify.</a:t>
            </a:r>
          </a:p>
          <a:p>
            <a:endParaRPr lang="en-US" sz="2000" dirty="0"/>
          </a:p>
        </p:txBody>
      </p:sp>
      <p:sp>
        <p:nvSpPr>
          <p:cNvPr id="5" name="TextBox 4">
            <a:extLst>
              <a:ext uri="{FF2B5EF4-FFF2-40B4-BE49-F238E27FC236}">
                <a16:creationId xmlns:a16="http://schemas.microsoft.com/office/drawing/2014/main" id="{BBD03EB5-73FC-4758-C325-BE7CB26D2387}"/>
              </a:ext>
            </a:extLst>
          </p:cNvPr>
          <p:cNvSpPr txBox="1"/>
          <p:nvPr/>
        </p:nvSpPr>
        <p:spPr>
          <a:xfrm>
            <a:off x="7512424" y="1965744"/>
            <a:ext cx="4478407" cy="4401205"/>
          </a:xfrm>
          <a:prstGeom prst="rect">
            <a:avLst/>
          </a:prstGeom>
          <a:solidFill>
            <a:schemeClr val="accent1">
              <a:lumMod val="20000"/>
              <a:lumOff val="80000"/>
            </a:schemeClr>
          </a:solidFill>
          <a:ln>
            <a:solidFill>
              <a:schemeClr val="tx1"/>
            </a:solidFill>
          </a:ln>
        </p:spPr>
        <p:txBody>
          <a:bodyPr wrap="square">
            <a:spAutoFit/>
          </a:bodyPr>
          <a:lstStyle/>
          <a:p>
            <a:pPr algn="l" rtl="0"/>
            <a:r>
              <a:rPr lang="en-IN" sz="2000" b="1" i="0" dirty="0">
                <a:effectLst/>
              </a:rPr>
              <a:t>4. Sigmoid Kernel</a:t>
            </a:r>
          </a:p>
          <a:p>
            <a:pPr algn="l" rtl="0"/>
            <a:endParaRPr lang="en-IN" sz="2000" b="1" i="0" dirty="0">
              <a:effectLst/>
            </a:endParaRPr>
          </a:p>
          <a:p>
            <a:pPr marL="342900" indent="-342900" algn="l" rtl="0">
              <a:buFont typeface="Arial" panose="020B0604020202020204" pitchFamily="34" charset="0"/>
              <a:buChar char="•"/>
            </a:pPr>
            <a:r>
              <a:rPr lang="en-IN" sz="2000" b="0" i="0" dirty="0">
                <a:effectLst/>
              </a:rPr>
              <a:t> It is mostly preferred for </a:t>
            </a:r>
            <a:r>
              <a:rPr lang="en-IN" sz="2000" b="1" i="0" u="none" strike="noStrike" dirty="0">
                <a:effectLst/>
              </a:rPr>
              <a:t>neural networks</a:t>
            </a:r>
            <a:r>
              <a:rPr lang="en-IN" sz="2000" b="0" i="0" dirty="0">
                <a:effectLst/>
              </a:rPr>
              <a:t>. </a:t>
            </a:r>
          </a:p>
          <a:p>
            <a:pPr marL="342900" indent="-342900" algn="l" rtl="0">
              <a:buFont typeface="Arial" panose="020B0604020202020204" pitchFamily="34" charset="0"/>
              <a:buChar char="•"/>
            </a:pPr>
            <a:r>
              <a:rPr lang="en-IN" sz="2000" b="0" i="0" dirty="0">
                <a:effectLst/>
              </a:rPr>
              <a:t>This kernel function is similar to a two-layer perceptron model of the neural network, which works as an </a:t>
            </a:r>
            <a:r>
              <a:rPr lang="en-IN" sz="2000" b="1" i="0" u="none" strike="noStrike" dirty="0">
                <a:effectLst/>
              </a:rPr>
              <a:t>activation function</a:t>
            </a:r>
            <a:r>
              <a:rPr lang="en-IN" sz="2000" b="0" i="0" dirty="0">
                <a:effectLst/>
              </a:rPr>
              <a:t> for neurons.</a:t>
            </a:r>
          </a:p>
          <a:p>
            <a:pPr marL="342900" indent="-342900" algn="l" rtl="0">
              <a:buFont typeface="Arial" panose="020B0604020202020204" pitchFamily="34" charset="0"/>
              <a:buChar char="•"/>
            </a:pPr>
            <a:r>
              <a:rPr lang="en-IN" sz="2000" b="0" i="0" dirty="0">
                <a:effectLst/>
              </a:rPr>
              <a:t>It can be shown as,</a:t>
            </a:r>
          </a:p>
          <a:p>
            <a:pPr algn="l" rtl="0"/>
            <a:endParaRPr lang="en-IN" sz="2000" b="0" i="0" dirty="0">
              <a:effectLst/>
            </a:endParaRPr>
          </a:p>
          <a:p>
            <a:pPr algn="l" rtl="0"/>
            <a:r>
              <a:rPr lang="en-IN" sz="2000" b="1" i="0" dirty="0">
                <a:effectLst/>
              </a:rPr>
              <a:t>Sigmoid </a:t>
            </a:r>
            <a:r>
              <a:rPr lang="en-IN" sz="2000" b="1" i="0" dirty="0" err="1">
                <a:effectLst/>
              </a:rPr>
              <a:t>Kenel</a:t>
            </a:r>
            <a:r>
              <a:rPr lang="en-IN" sz="2000" b="1" i="0" dirty="0">
                <a:effectLst/>
              </a:rPr>
              <a:t> Function:</a:t>
            </a:r>
          </a:p>
          <a:p>
            <a:pPr algn="l" rtl="0"/>
            <a:endParaRPr lang="en-IN" sz="2000" b="1" i="0" dirty="0">
              <a:effectLst/>
            </a:endParaRPr>
          </a:p>
          <a:p>
            <a:pPr algn="ctr" rtl="0"/>
            <a:r>
              <a:rPr lang="en-IN" sz="2000" b="1" i="0" dirty="0">
                <a:effectLst/>
              </a:rPr>
              <a:t>F(x, </a:t>
            </a:r>
            <a:r>
              <a:rPr lang="en-IN" sz="2000" b="1" i="0" dirty="0" err="1">
                <a:effectLst/>
              </a:rPr>
              <a:t>xj</a:t>
            </a:r>
            <a:r>
              <a:rPr lang="en-IN" sz="2000" b="1" i="0" dirty="0">
                <a:effectLst/>
              </a:rPr>
              <a:t>) = tanh(</a:t>
            </a:r>
            <a:r>
              <a:rPr lang="el-GR" sz="2000" b="1" i="0" dirty="0">
                <a:effectLst/>
              </a:rPr>
              <a:t>α</a:t>
            </a:r>
            <a:r>
              <a:rPr lang="en-IN" sz="2000" b="1" i="0" dirty="0" err="1">
                <a:effectLst/>
              </a:rPr>
              <a:t>xay</a:t>
            </a:r>
            <a:r>
              <a:rPr lang="en-IN" sz="2000" b="1" i="0" dirty="0">
                <a:effectLst/>
              </a:rPr>
              <a:t> + c)</a:t>
            </a:r>
            <a:endParaRPr lang="en-IN" sz="2000" b="0" i="0" dirty="0">
              <a:effectLst/>
            </a:endParaRPr>
          </a:p>
        </p:txBody>
      </p:sp>
    </p:spTree>
    <p:extLst>
      <p:ext uri="{BB962C8B-B14F-4D97-AF65-F5344CB8AC3E}">
        <p14:creationId xmlns:p14="http://schemas.microsoft.com/office/powerpoint/2010/main" val="154639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5B60-DF38-4FA6-BA93-2EFAF0ACA8EF}"/>
              </a:ext>
            </a:extLst>
          </p:cNvPr>
          <p:cNvSpPr>
            <a:spLocks noGrp="1"/>
          </p:cNvSpPr>
          <p:nvPr>
            <p:ph type="title"/>
          </p:nvPr>
        </p:nvSpPr>
        <p:spPr/>
        <p:txBody>
          <a:bodyPr>
            <a:normAutofit fontScale="90000"/>
          </a:bodyPr>
          <a:lstStyle/>
          <a:p>
            <a:r>
              <a:rPr lang="en-IN" i="0" dirty="0">
                <a:effectLst/>
              </a:rPr>
              <a:t>EXAMPLES OF SVM KERNELS</a:t>
            </a:r>
            <a:br>
              <a:rPr lang="en-IN" i="0" dirty="0">
                <a:effectLst/>
              </a:rPr>
            </a:br>
            <a:endParaRPr lang="en-US" dirty="0"/>
          </a:p>
        </p:txBody>
      </p:sp>
      <p:sp>
        <p:nvSpPr>
          <p:cNvPr id="3" name="Content Placeholder 2">
            <a:extLst>
              <a:ext uri="{FF2B5EF4-FFF2-40B4-BE49-F238E27FC236}">
                <a16:creationId xmlns:a16="http://schemas.microsoft.com/office/drawing/2014/main" id="{CA6CCA91-C2BC-5C7F-3EF9-ED923E68D0B6}"/>
              </a:ext>
            </a:extLst>
          </p:cNvPr>
          <p:cNvSpPr>
            <a:spLocks noGrp="1"/>
          </p:cNvSpPr>
          <p:nvPr>
            <p:ph idx="1"/>
          </p:nvPr>
        </p:nvSpPr>
        <p:spPr>
          <a:xfrm>
            <a:off x="143435" y="1728215"/>
            <a:ext cx="4240015" cy="4173789"/>
          </a:xfrm>
          <a:solidFill>
            <a:schemeClr val="accent1">
              <a:lumMod val="20000"/>
              <a:lumOff val="80000"/>
            </a:schemeClr>
          </a:solidFill>
          <a:ln>
            <a:solidFill>
              <a:schemeClr val="tx1"/>
            </a:solidFill>
          </a:ln>
        </p:spPr>
        <p:txBody>
          <a:bodyPr>
            <a:normAutofit/>
          </a:bodyPr>
          <a:lstStyle/>
          <a:p>
            <a:pPr marL="0" indent="0" algn="l" rtl="0">
              <a:buNone/>
            </a:pPr>
            <a:r>
              <a:rPr lang="en-IN" sz="2000" b="1" i="0" dirty="0">
                <a:solidFill>
                  <a:srgbClr val="292929"/>
                </a:solidFill>
                <a:effectLst/>
              </a:rPr>
              <a:t>5. Gaussian Kernel</a:t>
            </a:r>
          </a:p>
          <a:p>
            <a:pPr algn="just" rtl="0"/>
            <a:r>
              <a:rPr lang="en-IN" sz="2000" b="0" i="0" dirty="0">
                <a:solidFill>
                  <a:srgbClr val="292929"/>
                </a:solidFill>
                <a:effectLst/>
              </a:rPr>
              <a:t>It is a commonly used kernel. It is used when there is no prior knowledge of a given dataset.</a:t>
            </a:r>
          </a:p>
          <a:p>
            <a:pPr algn="l" rtl="0"/>
            <a:r>
              <a:rPr lang="en-IN" sz="2000" b="1" i="0" dirty="0">
                <a:solidFill>
                  <a:srgbClr val="292929"/>
                </a:solidFill>
                <a:effectLst/>
              </a:rPr>
              <a:t>Gaussian Kernel Formula</a:t>
            </a:r>
          </a:p>
          <a:p>
            <a:endParaRPr lang="en-US" sz="2000" dirty="0"/>
          </a:p>
        </p:txBody>
      </p:sp>
      <p:pic>
        <p:nvPicPr>
          <p:cNvPr id="19460" name="Picture 4" descr="Gaussian Kernel Function">
            <a:extLst>
              <a:ext uri="{FF2B5EF4-FFF2-40B4-BE49-F238E27FC236}">
                <a16:creationId xmlns:a16="http://schemas.microsoft.com/office/drawing/2014/main" id="{2AA180EF-A7B5-8525-0F95-5801269AB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99" y="3950210"/>
            <a:ext cx="4039151" cy="11795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A3F39E-9B8C-0DDC-2E14-917375DF5CC0}"/>
              </a:ext>
            </a:extLst>
          </p:cNvPr>
          <p:cNvSpPr txBox="1"/>
          <p:nvPr/>
        </p:nvSpPr>
        <p:spPr>
          <a:xfrm>
            <a:off x="4523789" y="1728215"/>
            <a:ext cx="3616164" cy="4118570"/>
          </a:xfrm>
          <a:prstGeom prst="rect">
            <a:avLst/>
          </a:prstGeom>
          <a:solidFill>
            <a:schemeClr val="accent1">
              <a:lumMod val="20000"/>
              <a:lumOff val="80000"/>
            </a:schemeClr>
          </a:solidFill>
          <a:ln>
            <a:solidFill>
              <a:schemeClr val="tx1"/>
            </a:solidFill>
          </a:ln>
        </p:spPr>
        <p:txBody>
          <a:bodyPr vert="horz" lIns="91440" tIns="45720" rIns="91440" bIns="45720" rtlCol="0">
            <a:normAutofit lnSpcReduction="10000"/>
          </a:bodyPr>
          <a:lstStyle>
            <a:lvl1pPr marL="228600" indent="-228600">
              <a:lnSpc>
                <a:spcPct val="110000"/>
              </a:lnSpc>
              <a:spcBef>
                <a:spcPts val="1000"/>
              </a:spcBef>
              <a:buFont typeface="Arial" panose="020B0604020202020204" pitchFamily="34" charset="0"/>
              <a:buChar char="•"/>
              <a:defRPr sz="2000" b="1" i="0">
                <a:solidFill>
                  <a:srgbClr val="292929"/>
                </a:solidFill>
                <a:effectLst/>
              </a:defRPr>
            </a:lvl1pPr>
            <a:lvl2pPr marL="685800" indent="-228600">
              <a:lnSpc>
                <a:spcPct val="110000"/>
              </a:lnSpc>
              <a:spcBef>
                <a:spcPts val="500"/>
              </a:spcBef>
              <a:buFont typeface="Arial" panose="020B0604020202020204" pitchFamily="34" charset="0"/>
              <a:buChar char="•"/>
              <a:defRPr sz="2000"/>
            </a:lvl2pPr>
            <a:lvl3pPr marL="1143000" indent="-228600">
              <a:lnSpc>
                <a:spcPct val="110000"/>
              </a:lnSpc>
              <a:spcBef>
                <a:spcPts val="500"/>
              </a:spcBef>
              <a:buFont typeface="Arial" panose="020B0604020202020204" pitchFamily="34" charset="0"/>
              <a:buChar char="•"/>
            </a:lvl3pPr>
            <a:lvl4pPr marL="1600200" indent="-228600">
              <a:lnSpc>
                <a:spcPct val="110000"/>
              </a:lnSpc>
              <a:spcBef>
                <a:spcPts val="500"/>
              </a:spcBef>
              <a:buFont typeface="Arial" panose="020B0604020202020204" pitchFamily="34" charset="0"/>
              <a:buChar char="•"/>
              <a:defRPr sz="1600"/>
            </a:lvl4pPr>
            <a:lvl5pPr marL="2057400" indent="-228600">
              <a:lnSpc>
                <a:spcPct val="11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IN" dirty="0">
                <a:solidFill>
                  <a:schemeClr val="tx1"/>
                </a:solidFill>
              </a:rPr>
              <a:t>6. Bessel function kernel</a:t>
            </a:r>
          </a:p>
          <a:p>
            <a:r>
              <a:rPr lang="en-IN" b="0" dirty="0">
                <a:solidFill>
                  <a:schemeClr val="tx1"/>
                </a:solidFill>
              </a:rPr>
              <a:t>It is mainly used for removing the cross term in mathematical functions.</a:t>
            </a:r>
          </a:p>
          <a:p>
            <a:r>
              <a:rPr lang="en-IN" dirty="0" err="1">
                <a:solidFill>
                  <a:schemeClr val="tx1"/>
                </a:solidFill>
              </a:rPr>
              <a:t>Bassel</a:t>
            </a:r>
            <a:r>
              <a:rPr lang="en-IN" dirty="0">
                <a:solidFill>
                  <a:schemeClr val="tx1"/>
                </a:solidFill>
              </a:rPr>
              <a:t> Kernel Formula</a:t>
            </a:r>
          </a:p>
          <a:p>
            <a:endParaRPr lang="en-IN" dirty="0">
              <a:solidFill>
                <a:schemeClr val="tx1"/>
              </a:solidFill>
            </a:endParaRPr>
          </a:p>
          <a:p>
            <a:endParaRPr lang="en-IN" dirty="0">
              <a:solidFill>
                <a:schemeClr val="tx1"/>
              </a:solidFill>
            </a:endParaRPr>
          </a:p>
          <a:p>
            <a:endParaRPr lang="en-IN" dirty="0">
              <a:solidFill>
                <a:schemeClr val="tx1"/>
              </a:solidFill>
            </a:endParaRPr>
          </a:p>
          <a:p>
            <a:r>
              <a:rPr lang="en-IN" b="0" i="0" dirty="0">
                <a:solidFill>
                  <a:schemeClr val="tx1"/>
                </a:solidFill>
                <a:effectLst/>
              </a:rPr>
              <a:t>Here J is the Bessel function. </a:t>
            </a:r>
            <a:endParaRPr lang="en-IN" dirty="0">
              <a:solidFill>
                <a:schemeClr val="tx1"/>
              </a:solidFill>
            </a:endParaRPr>
          </a:p>
        </p:txBody>
      </p:sp>
      <p:pic>
        <p:nvPicPr>
          <p:cNvPr id="19462" name="Picture 6" descr="Bessel kernel function">
            <a:extLst>
              <a:ext uri="{FF2B5EF4-FFF2-40B4-BE49-F238E27FC236}">
                <a16:creationId xmlns:a16="http://schemas.microsoft.com/office/drawing/2014/main" id="{8FD28EE7-D307-1FFC-7C9C-150054450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704" y="3936136"/>
            <a:ext cx="2476500" cy="9499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230A08A-7B44-A48A-5510-40A6252D6BD8}"/>
              </a:ext>
            </a:extLst>
          </p:cNvPr>
          <p:cNvSpPr txBox="1"/>
          <p:nvPr/>
        </p:nvSpPr>
        <p:spPr>
          <a:xfrm>
            <a:off x="8461869" y="1672067"/>
            <a:ext cx="3437646" cy="4173790"/>
          </a:xfrm>
          <a:prstGeom prst="rect">
            <a:avLst/>
          </a:prstGeom>
          <a:solidFill>
            <a:schemeClr val="accent1">
              <a:lumMod val="20000"/>
              <a:lumOff val="80000"/>
            </a:schemeClr>
          </a:solidFill>
          <a:ln>
            <a:solidFill>
              <a:schemeClr val="tx1"/>
            </a:solidFill>
          </a:ln>
        </p:spPr>
        <p:txBody>
          <a:bodyPr vert="horz" lIns="91440" tIns="45720" rIns="91440" bIns="45720" rtlCol="0">
            <a:noAutofit/>
          </a:bodyPr>
          <a:lstStyle>
            <a:defPPr>
              <a:defRPr lang="en-US"/>
            </a:defPPr>
            <a:lvl1pPr marL="228600" indent="-228600">
              <a:lnSpc>
                <a:spcPct val="110000"/>
              </a:lnSpc>
              <a:spcBef>
                <a:spcPts val="1000"/>
              </a:spcBef>
              <a:buFont typeface="Arial" panose="020B0604020202020204" pitchFamily="34" charset="0"/>
              <a:buChar char="•"/>
              <a:defRPr sz="2000" b="1" i="0">
                <a:effectLst/>
              </a:defRPr>
            </a:lvl1pPr>
            <a:lvl2pPr marL="685800" indent="-228600">
              <a:lnSpc>
                <a:spcPct val="110000"/>
              </a:lnSpc>
              <a:spcBef>
                <a:spcPts val="500"/>
              </a:spcBef>
              <a:buFont typeface="Arial" panose="020B0604020202020204" pitchFamily="34" charset="0"/>
              <a:buChar char="•"/>
              <a:defRPr sz="2000"/>
            </a:lvl2pPr>
            <a:lvl3pPr marL="1143000" indent="-228600">
              <a:lnSpc>
                <a:spcPct val="110000"/>
              </a:lnSpc>
              <a:spcBef>
                <a:spcPts val="500"/>
              </a:spcBef>
              <a:buFont typeface="Arial" panose="020B0604020202020204" pitchFamily="34" charset="0"/>
              <a:buChar char="•"/>
            </a:lvl3pPr>
            <a:lvl4pPr marL="1600200" indent="-228600">
              <a:lnSpc>
                <a:spcPct val="110000"/>
              </a:lnSpc>
              <a:spcBef>
                <a:spcPts val="500"/>
              </a:spcBef>
              <a:buFont typeface="Arial" panose="020B0604020202020204" pitchFamily="34" charset="0"/>
              <a:buChar char="•"/>
              <a:defRPr sz="1600"/>
            </a:lvl4pPr>
            <a:lvl5pPr marL="2057400" indent="-228600">
              <a:lnSpc>
                <a:spcPct val="11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IN" dirty="0"/>
              <a:t>7. ANOVA kernel</a:t>
            </a:r>
          </a:p>
          <a:p>
            <a:pPr algn="l" rtl="0"/>
            <a:r>
              <a:rPr lang="en-IN" b="0" i="0" dirty="0">
                <a:effectLst/>
              </a:rPr>
              <a:t>It is also known as a radial basis function kernel. It usually performs well in multidimensional regression problems.</a:t>
            </a:r>
          </a:p>
          <a:p>
            <a:pPr algn="l" rtl="0"/>
            <a:r>
              <a:rPr lang="en-IN" b="1" i="0" dirty="0" err="1">
                <a:effectLst/>
              </a:rPr>
              <a:t>Anova</a:t>
            </a:r>
            <a:r>
              <a:rPr lang="en-IN" b="1" i="0" dirty="0">
                <a:effectLst/>
              </a:rPr>
              <a:t> Kernel Formula</a:t>
            </a:r>
          </a:p>
        </p:txBody>
      </p:sp>
      <p:pic>
        <p:nvPicPr>
          <p:cNvPr id="19464" name="Picture 8" descr="ANOVA radial basis kernel">
            <a:extLst>
              <a:ext uri="{FF2B5EF4-FFF2-40B4-BE49-F238E27FC236}">
                <a16:creationId xmlns:a16="http://schemas.microsoft.com/office/drawing/2014/main" id="{B05D7D8B-0DF4-5017-4B06-47999242B6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315" y="4525534"/>
            <a:ext cx="3251200" cy="66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85194-AC31-70E9-A205-E56C3F0BA54F}"/>
              </a:ext>
            </a:extLst>
          </p:cNvPr>
          <p:cNvSpPr>
            <a:spLocks noGrp="1"/>
          </p:cNvSpPr>
          <p:nvPr>
            <p:ph type="title"/>
          </p:nvPr>
        </p:nvSpPr>
        <p:spPr>
          <a:xfrm>
            <a:off x="1039368" y="280402"/>
            <a:ext cx="4044261" cy="1179576"/>
          </a:xfrm>
        </p:spPr>
        <p:txBody>
          <a:bodyPr/>
          <a:lstStyle/>
          <a:p>
            <a:r>
              <a:rPr lang="en-US" dirty="0"/>
              <a:t>EXAMPLE</a:t>
            </a:r>
          </a:p>
        </p:txBody>
      </p:sp>
      <p:pic>
        <p:nvPicPr>
          <p:cNvPr id="6" name="Picture 5">
            <a:extLst>
              <a:ext uri="{FF2B5EF4-FFF2-40B4-BE49-F238E27FC236}">
                <a16:creationId xmlns:a16="http://schemas.microsoft.com/office/drawing/2014/main" id="{53108E4A-0353-5EFF-6420-451D5D8B0837}"/>
              </a:ext>
            </a:extLst>
          </p:cNvPr>
          <p:cNvPicPr>
            <a:picLocks noChangeAspect="1"/>
          </p:cNvPicPr>
          <p:nvPr/>
        </p:nvPicPr>
        <p:blipFill>
          <a:blip r:embed="rId2"/>
          <a:stretch>
            <a:fillRect/>
          </a:stretch>
        </p:blipFill>
        <p:spPr>
          <a:xfrm>
            <a:off x="296892" y="1365541"/>
            <a:ext cx="6117406" cy="4622269"/>
          </a:xfrm>
          <a:prstGeom prst="rect">
            <a:avLst/>
          </a:prstGeom>
          <a:ln>
            <a:solidFill>
              <a:schemeClr val="tx1"/>
            </a:solidFill>
          </a:ln>
        </p:spPr>
      </p:pic>
      <p:sp>
        <p:nvSpPr>
          <p:cNvPr id="8" name="TextBox 7">
            <a:extLst>
              <a:ext uri="{FF2B5EF4-FFF2-40B4-BE49-F238E27FC236}">
                <a16:creationId xmlns:a16="http://schemas.microsoft.com/office/drawing/2014/main" id="{BA728ACA-659B-27C6-0E6A-D0517992DA0A}"/>
              </a:ext>
            </a:extLst>
          </p:cNvPr>
          <p:cNvSpPr txBox="1"/>
          <p:nvPr/>
        </p:nvSpPr>
        <p:spPr>
          <a:xfrm>
            <a:off x="4876800" y="870190"/>
            <a:ext cx="6866273" cy="1631216"/>
          </a:xfrm>
          <a:prstGeom prst="rect">
            <a:avLst/>
          </a:prstGeom>
          <a:solidFill>
            <a:schemeClr val="accent1">
              <a:lumMod val="20000"/>
              <a:lumOff val="80000"/>
            </a:schemeClr>
          </a:solidFill>
          <a:ln>
            <a:solidFill>
              <a:schemeClr val="tx1"/>
            </a:solidFill>
          </a:ln>
        </p:spPr>
        <p:txBody>
          <a:bodyPr wrap="square">
            <a:spAutoFit/>
          </a:bodyPr>
          <a:lstStyle/>
          <a:p>
            <a:pPr algn="just"/>
            <a:r>
              <a:rPr lang="en-US" sz="2000" dirty="0"/>
              <a:t>A rule may be constructed by forming a conjunct of every test that occurs on a path between the root node and a leaf node of a tree. The collection of all such rules obtained by traversing every unique path from root node to leaf node is a corresponding rule-based solution. </a:t>
            </a:r>
          </a:p>
        </p:txBody>
      </p:sp>
      <p:pic>
        <p:nvPicPr>
          <p:cNvPr id="11" name="Picture 10">
            <a:extLst>
              <a:ext uri="{FF2B5EF4-FFF2-40B4-BE49-F238E27FC236}">
                <a16:creationId xmlns:a16="http://schemas.microsoft.com/office/drawing/2014/main" id="{7A970344-73C0-17D2-5298-ABC16CC3DFEF}"/>
              </a:ext>
            </a:extLst>
          </p:cNvPr>
          <p:cNvPicPr>
            <a:picLocks noChangeAspect="1"/>
          </p:cNvPicPr>
          <p:nvPr/>
        </p:nvPicPr>
        <p:blipFill>
          <a:blip r:embed="rId3"/>
          <a:stretch>
            <a:fillRect/>
          </a:stretch>
        </p:blipFill>
        <p:spPr>
          <a:xfrm>
            <a:off x="6723733" y="2832100"/>
            <a:ext cx="5118100" cy="3479800"/>
          </a:xfrm>
          <a:prstGeom prst="rect">
            <a:avLst/>
          </a:prstGeom>
          <a:ln>
            <a:solidFill>
              <a:schemeClr val="tx1"/>
            </a:solidFill>
          </a:ln>
        </p:spPr>
      </p:pic>
    </p:spTree>
    <p:extLst>
      <p:ext uri="{BB962C8B-B14F-4D97-AF65-F5344CB8AC3E}">
        <p14:creationId xmlns:p14="http://schemas.microsoft.com/office/powerpoint/2010/main" val="2753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A1F3-9C2B-F868-C963-C1761B07DE64}"/>
              </a:ext>
            </a:extLst>
          </p:cNvPr>
          <p:cNvSpPr>
            <a:spLocks noGrp="1"/>
          </p:cNvSpPr>
          <p:nvPr>
            <p:ph type="title"/>
          </p:nvPr>
        </p:nvSpPr>
        <p:spPr/>
        <p:txBody>
          <a:bodyPr>
            <a:normAutofit/>
          </a:bodyPr>
          <a:lstStyle/>
          <a:p>
            <a:r>
              <a:rPr lang="en-IN" b="1" i="0" dirty="0">
                <a:effectLst/>
                <a:latin typeface="-apple-system"/>
              </a:rPr>
              <a:t>LINEAR SVM EXAMPLE (PYTHON)</a:t>
            </a:r>
            <a:endParaRPr lang="en-US" dirty="0"/>
          </a:p>
        </p:txBody>
      </p:sp>
      <p:sp>
        <p:nvSpPr>
          <p:cNvPr id="3" name="Content Placeholder 2">
            <a:extLst>
              <a:ext uri="{FF2B5EF4-FFF2-40B4-BE49-F238E27FC236}">
                <a16:creationId xmlns:a16="http://schemas.microsoft.com/office/drawing/2014/main" id="{FFE8F8C2-DCF9-764C-D89D-BB8F7F6AC057}"/>
              </a:ext>
            </a:extLst>
          </p:cNvPr>
          <p:cNvSpPr>
            <a:spLocks noGrp="1"/>
          </p:cNvSpPr>
          <p:nvPr>
            <p:ph idx="1"/>
          </p:nvPr>
        </p:nvSpPr>
        <p:spPr>
          <a:xfrm>
            <a:off x="513401" y="2723350"/>
            <a:ext cx="4203565" cy="3309459"/>
          </a:xfrm>
          <a:solidFill>
            <a:schemeClr val="accent1">
              <a:lumMod val="20000"/>
              <a:lumOff val="80000"/>
            </a:schemeClr>
          </a:solidFill>
          <a:ln>
            <a:solidFill>
              <a:schemeClr val="tx1"/>
            </a:solidFill>
          </a:ln>
        </p:spPr>
        <p:txBody>
          <a:bodyPr>
            <a:normAutofit/>
          </a:bodyPr>
          <a:lstStyle/>
          <a:p>
            <a:pPr algn="l" fontAlgn="base"/>
            <a:r>
              <a:rPr lang="en-IN" sz="2000" b="0" i="0" dirty="0">
                <a:solidFill>
                  <a:srgbClr val="0A0A23"/>
                </a:solidFill>
                <a:effectLst/>
              </a:rPr>
              <a:t>The reason we're working with </a:t>
            </a:r>
            <a:r>
              <a:rPr lang="en-IN" sz="2000" b="0" i="0" dirty="0" err="1">
                <a:solidFill>
                  <a:srgbClr val="0A0A23"/>
                </a:solidFill>
                <a:effectLst/>
              </a:rPr>
              <a:t>numpy</a:t>
            </a:r>
            <a:r>
              <a:rPr lang="en-IN" sz="2000" b="0" i="0" dirty="0">
                <a:solidFill>
                  <a:srgbClr val="0A0A23"/>
                </a:solidFill>
                <a:effectLst/>
              </a:rPr>
              <a:t> arrays is to make the matrix operations faster because they use less memory than Python lists. </a:t>
            </a:r>
          </a:p>
          <a:p>
            <a:pPr algn="l" fontAlgn="base"/>
            <a:r>
              <a:rPr lang="en-IN" sz="2000" b="0" i="0" dirty="0">
                <a:solidFill>
                  <a:srgbClr val="0A0A23"/>
                </a:solidFill>
                <a:effectLst/>
              </a:rPr>
              <a:t>You could also take advantage of typing the contents of the arrays. Now let's take a look at what the data look like in a plot:</a:t>
            </a:r>
          </a:p>
        </p:txBody>
      </p:sp>
      <p:pic>
        <p:nvPicPr>
          <p:cNvPr id="12" name="Picture 11">
            <a:extLst>
              <a:ext uri="{FF2B5EF4-FFF2-40B4-BE49-F238E27FC236}">
                <a16:creationId xmlns:a16="http://schemas.microsoft.com/office/drawing/2014/main" id="{3D11F35A-6962-C581-CA1B-7CF4C787B18C}"/>
              </a:ext>
            </a:extLst>
          </p:cNvPr>
          <p:cNvPicPr>
            <a:picLocks noChangeAspect="1"/>
          </p:cNvPicPr>
          <p:nvPr/>
        </p:nvPicPr>
        <p:blipFill rotWithShape="1">
          <a:blip r:embed="rId2"/>
          <a:srcRect r="61240" b="84889"/>
          <a:stretch/>
        </p:blipFill>
        <p:spPr>
          <a:xfrm>
            <a:off x="8651344" y="1138428"/>
            <a:ext cx="2732713" cy="1036320"/>
          </a:xfrm>
          <a:prstGeom prst="rect">
            <a:avLst/>
          </a:prstGeom>
          <a:ln>
            <a:solidFill>
              <a:schemeClr val="tx1"/>
            </a:solidFill>
          </a:ln>
        </p:spPr>
      </p:pic>
      <p:pic>
        <p:nvPicPr>
          <p:cNvPr id="13" name="Picture 12">
            <a:extLst>
              <a:ext uri="{FF2B5EF4-FFF2-40B4-BE49-F238E27FC236}">
                <a16:creationId xmlns:a16="http://schemas.microsoft.com/office/drawing/2014/main" id="{22F94A9E-E4C5-E9B6-3C5A-5794CA2688FF}"/>
              </a:ext>
            </a:extLst>
          </p:cNvPr>
          <p:cNvPicPr>
            <a:picLocks noChangeAspect="1"/>
          </p:cNvPicPr>
          <p:nvPr/>
        </p:nvPicPr>
        <p:blipFill rotWithShape="1">
          <a:blip r:embed="rId2"/>
          <a:srcRect l="14550" t="36784"/>
          <a:stretch/>
        </p:blipFill>
        <p:spPr>
          <a:xfrm>
            <a:off x="6167447" y="2318004"/>
            <a:ext cx="6024553" cy="4335372"/>
          </a:xfrm>
          <a:prstGeom prst="rect">
            <a:avLst/>
          </a:prstGeom>
          <a:ln>
            <a:solidFill>
              <a:schemeClr val="tx1"/>
            </a:solidFill>
          </a:ln>
        </p:spPr>
      </p:pic>
    </p:spTree>
    <p:extLst>
      <p:ext uri="{BB962C8B-B14F-4D97-AF65-F5344CB8AC3E}">
        <p14:creationId xmlns:p14="http://schemas.microsoft.com/office/powerpoint/2010/main" val="836011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8AA8-EAE6-FC34-CC18-C977E22FDCEA}"/>
              </a:ext>
            </a:extLst>
          </p:cNvPr>
          <p:cNvSpPr>
            <a:spLocks noGrp="1"/>
          </p:cNvSpPr>
          <p:nvPr>
            <p:ph type="title"/>
          </p:nvPr>
        </p:nvSpPr>
        <p:spPr/>
        <p:txBody>
          <a:bodyPr/>
          <a:lstStyle/>
          <a:p>
            <a:r>
              <a:rPr lang="en-IN" b="1" i="0" dirty="0">
                <a:effectLst/>
                <a:latin typeface="-apple-system"/>
              </a:rPr>
              <a:t>LINEAR SVM EXAMPLE (PYTHON)</a:t>
            </a:r>
            <a:endParaRPr lang="en-US" dirty="0"/>
          </a:p>
        </p:txBody>
      </p:sp>
      <p:sp>
        <p:nvSpPr>
          <p:cNvPr id="3" name="Content Placeholder 2">
            <a:extLst>
              <a:ext uri="{FF2B5EF4-FFF2-40B4-BE49-F238E27FC236}">
                <a16:creationId xmlns:a16="http://schemas.microsoft.com/office/drawing/2014/main" id="{41B5FEB1-46DE-60C9-7D31-53F056F0A7A2}"/>
              </a:ext>
            </a:extLst>
          </p:cNvPr>
          <p:cNvSpPr>
            <a:spLocks noGrp="1"/>
          </p:cNvSpPr>
          <p:nvPr>
            <p:ph idx="1"/>
          </p:nvPr>
        </p:nvSpPr>
        <p:spPr>
          <a:xfrm>
            <a:off x="446495" y="2283546"/>
            <a:ext cx="11485310" cy="4422053"/>
          </a:xfrm>
          <a:solidFill>
            <a:schemeClr val="accent1">
              <a:lumMod val="20000"/>
              <a:lumOff val="80000"/>
            </a:schemeClr>
          </a:solidFill>
          <a:ln>
            <a:solidFill>
              <a:schemeClr val="tx1"/>
            </a:solidFill>
          </a:ln>
        </p:spPr>
        <p:txBody>
          <a:bodyPr>
            <a:normAutofit/>
          </a:bodyPr>
          <a:lstStyle/>
          <a:p>
            <a:r>
              <a:rPr lang="en-IN" sz="2000" b="0" i="0" dirty="0">
                <a:effectLst/>
              </a:rPr>
              <a:t>We'll do a bit of pre-processing on the already structured code. This will put the raw data into a format that we can use to train the SVM model.</a:t>
            </a:r>
          </a:p>
          <a:p>
            <a:endParaRPr lang="en-IN" sz="2000" dirty="0"/>
          </a:p>
          <a:p>
            <a:endParaRPr lang="en-IN" sz="2000" dirty="0"/>
          </a:p>
          <a:p>
            <a:endParaRPr lang="en-IN" sz="2000" dirty="0"/>
          </a:p>
          <a:p>
            <a:r>
              <a:rPr lang="en-IN" sz="2000" b="0" i="0" dirty="0">
                <a:effectLst/>
              </a:rPr>
              <a:t>Now we can create the SVM model using a linear kernel.</a:t>
            </a:r>
            <a:r>
              <a:rPr lang="en-IN" sz="1600" b="0" i="0" dirty="0">
                <a:solidFill>
                  <a:srgbClr val="0A0A23"/>
                </a:solidFill>
                <a:effectLst/>
                <a:latin typeface="Lato" panose="020F0502020204030203" pitchFamily="34" charset="0"/>
              </a:rPr>
              <a:t> </a:t>
            </a:r>
            <a:endParaRPr lang="en-US" sz="2000" dirty="0"/>
          </a:p>
        </p:txBody>
      </p:sp>
      <p:pic>
        <p:nvPicPr>
          <p:cNvPr id="4" name="Picture 3">
            <a:extLst>
              <a:ext uri="{FF2B5EF4-FFF2-40B4-BE49-F238E27FC236}">
                <a16:creationId xmlns:a16="http://schemas.microsoft.com/office/drawing/2014/main" id="{591455A8-5592-B916-2E10-9161BF4F1B77}"/>
              </a:ext>
            </a:extLst>
          </p:cNvPr>
          <p:cNvPicPr>
            <a:picLocks noChangeAspect="1"/>
          </p:cNvPicPr>
          <p:nvPr/>
        </p:nvPicPr>
        <p:blipFill rotWithShape="1">
          <a:blip r:embed="rId2"/>
          <a:srcRect r="36886" b="82800"/>
          <a:stretch/>
        </p:blipFill>
        <p:spPr>
          <a:xfrm>
            <a:off x="1460863" y="3108960"/>
            <a:ext cx="5427617" cy="1179576"/>
          </a:xfrm>
          <a:prstGeom prst="rect">
            <a:avLst/>
          </a:prstGeom>
          <a:ln>
            <a:solidFill>
              <a:schemeClr val="tx1"/>
            </a:solidFill>
          </a:ln>
        </p:spPr>
      </p:pic>
      <p:pic>
        <p:nvPicPr>
          <p:cNvPr id="5" name="Picture 4">
            <a:extLst>
              <a:ext uri="{FF2B5EF4-FFF2-40B4-BE49-F238E27FC236}">
                <a16:creationId xmlns:a16="http://schemas.microsoft.com/office/drawing/2014/main" id="{E7FF796A-6E88-A723-D91D-8424ABD512FE}"/>
              </a:ext>
            </a:extLst>
          </p:cNvPr>
          <p:cNvPicPr>
            <a:picLocks noChangeAspect="1"/>
          </p:cNvPicPr>
          <p:nvPr/>
        </p:nvPicPr>
        <p:blipFill rotWithShape="1">
          <a:blip r:embed="rId2"/>
          <a:srcRect l="1470" t="42686" r="52238" b="44143"/>
          <a:stretch/>
        </p:blipFill>
        <p:spPr>
          <a:xfrm>
            <a:off x="2022088" y="5559552"/>
            <a:ext cx="3980985" cy="903249"/>
          </a:xfrm>
          <a:prstGeom prst="rect">
            <a:avLst/>
          </a:prstGeom>
          <a:ln>
            <a:solidFill>
              <a:schemeClr val="tx1"/>
            </a:solidFill>
          </a:ln>
        </p:spPr>
      </p:pic>
      <p:sp>
        <p:nvSpPr>
          <p:cNvPr id="7" name="TextBox 6">
            <a:extLst>
              <a:ext uri="{FF2B5EF4-FFF2-40B4-BE49-F238E27FC236}">
                <a16:creationId xmlns:a16="http://schemas.microsoft.com/office/drawing/2014/main" id="{F2719F8D-CE02-0F00-B426-E41127298588}"/>
              </a:ext>
            </a:extLst>
          </p:cNvPr>
          <p:cNvSpPr txBox="1"/>
          <p:nvPr/>
        </p:nvSpPr>
        <p:spPr>
          <a:xfrm>
            <a:off x="6024631" y="5688010"/>
            <a:ext cx="5720873" cy="646331"/>
          </a:xfrm>
          <a:prstGeom prst="rect">
            <a:avLst/>
          </a:prstGeom>
          <a:noFill/>
        </p:spPr>
        <p:txBody>
          <a:bodyPr wrap="square">
            <a:spAutoFit/>
          </a:bodyPr>
          <a:lstStyle/>
          <a:p>
            <a:r>
              <a:rPr lang="en-IN" sz="1800" b="0" i="0" dirty="0">
                <a:solidFill>
                  <a:srgbClr val="0A0A23"/>
                </a:solidFill>
                <a:effectLst/>
                <a:latin typeface="Lato" panose="020F0502020204030203" pitchFamily="34" charset="0"/>
              </a:rPr>
              <a:t>That one line of code just created an entire machine learning model.</a:t>
            </a:r>
            <a:endParaRPr lang="en-US" dirty="0"/>
          </a:p>
        </p:txBody>
      </p:sp>
    </p:spTree>
    <p:extLst>
      <p:ext uri="{BB962C8B-B14F-4D97-AF65-F5344CB8AC3E}">
        <p14:creationId xmlns:p14="http://schemas.microsoft.com/office/powerpoint/2010/main" val="42078829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8AA8-EAE6-FC34-CC18-C977E22FDCEA}"/>
              </a:ext>
            </a:extLst>
          </p:cNvPr>
          <p:cNvSpPr>
            <a:spLocks noGrp="1"/>
          </p:cNvSpPr>
          <p:nvPr>
            <p:ph type="title"/>
          </p:nvPr>
        </p:nvSpPr>
        <p:spPr/>
        <p:txBody>
          <a:bodyPr/>
          <a:lstStyle/>
          <a:p>
            <a:r>
              <a:rPr lang="en-IN" b="1" i="0" dirty="0">
                <a:effectLst/>
                <a:latin typeface="-apple-system"/>
              </a:rPr>
              <a:t>LINEAR SVM EXAMPLE (PYTHON)</a:t>
            </a:r>
            <a:endParaRPr lang="en-US" dirty="0"/>
          </a:p>
        </p:txBody>
      </p:sp>
      <p:sp>
        <p:nvSpPr>
          <p:cNvPr id="3" name="Content Placeholder 2">
            <a:extLst>
              <a:ext uri="{FF2B5EF4-FFF2-40B4-BE49-F238E27FC236}">
                <a16:creationId xmlns:a16="http://schemas.microsoft.com/office/drawing/2014/main" id="{41B5FEB1-46DE-60C9-7D31-53F056F0A7A2}"/>
              </a:ext>
            </a:extLst>
          </p:cNvPr>
          <p:cNvSpPr>
            <a:spLocks noGrp="1"/>
          </p:cNvSpPr>
          <p:nvPr>
            <p:ph idx="1"/>
          </p:nvPr>
        </p:nvSpPr>
        <p:spPr>
          <a:xfrm>
            <a:off x="446495" y="2283546"/>
            <a:ext cx="11485310" cy="4422053"/>
          </a:xfrm>
          <a:solidFill>
            <a:schemeClr val="accent1">
              <a:lumMod val="20000"/>
              <a:lumOff val="80000"/>
            </a:schemeClr>
          </a:solidFill>
          <a:ln>
            <a:solidFill>
              <a:schemeClr val="tx1"/>
            </a:solidFill>
          </a:ln>
        </p:spPr>
        <p:txBody>
          <a:bodyPr>
            <a:normAutofit/>
          </a:bodyPr>
          <a:lstStyle/>
          <a:p>
            <a:r>
              <a:rPr lang="en-IN" sz="2000" b="0" i="0" dirty="0">
                <a:effectLst/>
              </a:rPr>
              <a:t>Now we just have to train it with the data we pre-processed.</a:t>
            </a:r>
          </a:p>
          <a:p>
            <a:endParaRPr lang="en-IN" sz="2000" dirty="0"/>
          </a:p>
          <a:p>
            <a:endParaRPr lang="en-IN" sz="2000" dirty="0"/>
          </a:p>
          <a:p>
            <a:endParaRPr lang="en-IN" sz="2000" dirty="0"/>
          </a:p>
          <a:p>
            <a:pPr algn="l" fontAlgn="base"/>
            <a:r>
              <a:rPr lang="en-IN" sz="2000" b="0" i="0" dirty="0">
                <a:solidFill>
                  <a:srgbClr val="0A0A23"/>
                </a:solidFill>
                <a:effectLst/>
              </a:rPr>
              <a:t>That's how you can build a model for any machine learning project. </a:t>
            </a:r>
          </a:p>
          <a:p>
            <a:pPr algn="l" fontAlgn="base"/>
            <a:r>
              <a:rPr lang="en-IN" sz="2000" b="0" i="0" dirty="0">
                <a:solidFill>
                  <a:srgbClr val="0A0A23"/>
                </a:solidFill>
                <a:effectLst/>
              </a:rPr>
              <a:t>The dataset we have might be small, but if you encounter a real-world dataset that can be classified with a linear boundary this model still works.</a:t>
            </a:r>
          </a:p>
          <a:p>
            <a:pPr algn="l" fontAlgn="base"/>
            <a:r>
              <a:rPr lang="en-IN" sz="2000" b="0" i="0" dirty="0">
                <a:solidFill>
                  <a:srgbClr val="0A0A23"/>
                </a:solidFill>
                <a:effectLst/>
              </a:rPr>
              <a:t>With your model trained, you can make predictions on how a new data point will be classified and you can make a plot of the decision boundary. </a:t>
            </a:r>
            <a:endParaRPr lang="en-US" sz="2000" dirty="0"/>
          </a:p>
        </p:txBody>
      </p:sp>
      <p:pic>
        <p:nvPicPr>
          <p:cNvPr id="6" name="Picture 5">
            <a:extLst>
              <a:ext uri="{FF2B5EF4-FFF2-40B4-BE49-F238E27FC236}">
                <a16:creationId xmlns:a16="http://schemas.microsoft.com/office/drawing/2014/main" id="{8B48619A-CE4A-B0C9-BF94-621A36D17C2E}"/>
              </a:ext>
            </a:extLst>
          </p:cNvPr>
          <p:cNvPicPr>
            <a:picLocks noChangeAspect="1"/>
          </p:cNvPicPr>
          <p:nvPr/>
        </p:nvPicPr>
        <p:blipFill>
          <a:blip r:embed="rId2"/>
          <a:stretch>
            <a:fillRect/>
          </a:stretch>
        </p:blipFill>
        <p:spPr>
          <a:xfrm>
            <a:off x="1718750" y="2852420"/>
            <a:ext cx="4470400" cy="939800"/>
          </a:xfrm>
          <a:prstGeom prst="rect">
            <a:avLst/>
          </a:prstGeom>
        </p:spPr>
      </p:pic>
    </p:spTree>
    <p:extLst>
      <p:ext uri="{BB962C8B-B14F-4D97-AF65-F5344CB8AC3E}">
        <p14:creationId xmlns:p14="http://schemas.microsoft.com/office/powerpoint/2010/main" val="1816710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8AA8-EAE6-FC34-CC18-C977E22FDCEA}"/>
              </a:ext>
            </a:extLst>
          </p:cNvPr>
          <p:cNvSpPr>
            <a:spLocks noGrp="1"/>
          </p:cNvSpPr>
          <p:nvPr>
            <p:ph type="title"/>
          </p:nvPr>
        </p:nvSpPr>
        <p:spPr>
          <a:xfrm>
            <a:off x="1011936" y="303952"/>
            <a:ext cx="10168128" cy="1179576"/>
          </a:xfrm>
        </p:spPr>
        <p:txBody>
          <a:bodyPr/>
          <a:lstStyle/>
          <a:p>
            <a:r>
              <a:rPr lang="en-IN" b="1" i="0" dirty="0">
                <a:effectLst/>
                <a:latin typeface="-apple-system"/>
              </a:rPr>
              <a:t>LINEAR SVM EXAMPLE (PYTHON)</a:t>
            </a:r>
            <a:endParaRPr lang="en-US" dirty="0"/>
          </a:p>
        </p:txBody>
      </p:sp>
      <p:sp>
        <p:nvSpPr>
          <p:cNvPr id="3" name="Content Placeholder 2">
            <a:extLst>
              <a:ext uri="{FF2B5EF4-FFF2-40B4-BE49-F238E27FC236}">
                <a16:creationId xmlns:a16="http://schemas.microsoft.com/office/drawing/2014/main" id="{41B5FEB1-46DE-60C9-7D31-53F056F0A7A2}"/>
              </a:ext>
            </a:extLst>
          </p:cNvPr>
          <p:cNvSpPr>
            <a:spLocks noGrp="1"/>
          </p:cNvSpPr>
          <p:nvPr>
            <p:ph idx="1"/>
          </p:nvPr>
        </p:nvSpPr>
        <p:spPr>
          <a:xfrm>
            <a:off x="4214417" y="1502542"/>
            <a:ext cx="4281325" cy="492588"/>
          </a:xfrm>
          <a:solidFill>
            <a:schemeClr val="accent1">
              <a:lumMod val="20000"/>
              <a:lumOff val="80000"/>
            </a:schemeClr>
          </a:solidFill>
          <a:ln>
            <a:solidFill>
              <a:schemeClr val="tx1"/>
            </a:solidFill>
          </a:ln>
        </p:spPr>
        <p:txBody>
          <a:bodyPr>
            <a:normAutofit/>
          </a:bodyPr>
          <a:lstStyle/>
          <a:p>
            <a:pPr marL="0" indent="0">
              <a:buNone/>
            </a:pPr>
            <a:r>
              <a:rPr lang="en-IN" sz="2000" b="0" i="0" dirty="0">
                <a:solidFill>
                  <a:srgbClr val="0A0A23"/>
                </a:solidFill>
                <a:effectLst/>
              </a:rPr>
              <a:t>Let's plot the decision boundary.</a:t>
            </a:r>
          </a:p>
          <a:p>
            <a:endParaRPr lang="en-US" sz="2000" dirty="0"/>
          </a:p>
        </p:txBody>
      </p:sp>
      <p:pic>
        <p:nvPicPr>
          <p:cNvPr id="5" name="Picture 4">
            <a:extLst>
              <a:ext uri="{FF2B5EF4-FFF2-40B4-BE49-F238E27FC236}">
                <a16:creationId xmlns:a16="http://schemas.microsoft.com/office/drawing/2014/main" id="{A0AEDA5F-18D9-8660-6ADF-2A987052F631}"/>
              </a:ext>
            </a:extLst>
          </p:cNvPr>
          <p:cNvPicPr>
            <a:picLocks noChangeAspect="1"/>
          </p:cNvPicPr>
          <p:nvPr/>
        </p:nvPicPr>
        <p:blipFill>
          <a:blip r:embed="rId2"/>
          <a:stretch>
            <a:fillRect/>
          </a:stretch>
        </p:blipFill>
        <p:spPr>
          <a:xfrm>
            <a:off x="194310" y="2262044"/>
            <a:ext cx="6160770" cy="4214955"/>
          </a:xfrm>
          <a:prstGeom prst="rect">
            <a:avLst/>
          </a:prstGeom>
          <a:ln>
            <a:solidFill>
              <a:schemeClr val="tx1"/>
            </a:solidFill>
          </a:ln>
        </p:spPr>
      </p:pic>
      <p:pic>
        <p:nvPicPr>
          <p:cNvPr id="8" name="Picture 7">
            <a:extLst>
              <a:ext uri="{FF2B5EF4-FFF2-40B4-BE49-F238E27FC236}">
                <a16:creationId xmlns:a16="http://schemas.microsoft.com/office/drawing/2014/main" id="{EC865A68-FADC-C4DD-ECF2-2AE6163FAB23}"/>
              </a:ext>
            </a:extLst>
          </p:cNvPr>
          <p:cNvPicPr>
            <a:picLocks noChangeAspect="1"/>
          </p:cNvPicPr>
          <p:nvPr/>
        </p:nvPicPr>
        <p:blipFill>
          <a:blip r:embed="rId3"/>
          <a:stretch>
            <a:fillRect/>
          </a:stretch>
        </p:blipFill>
        <p:spPr>
          <a:xfrm>
            <a:off x="6588605" y="2206773"/>
            <a:ext cx="5409085" cy="3980666"/>
          </a:xfrm>
          <a:prstGeom prst="rect">
            <a:avLst/>
          </a:prstGeom>
          <a:ln>
            <a:solidFill>
              <a:schemeClr val="tx1"/>
            </a:solidFill>
          </a:ln>
        </p:spPr>
      </p:pic>
    </p:spTree>
    <p:extLst>
      <p:ext uri="{BB962C8B-B14F-4D97-AF65-F5344CB8AC3E}">
        <p14:creationId xmlns:p14="http://schemas.microsoft.com/office/powerpoint/2010/main" val="2582102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A0DD-8FC1-09D0-9135-6BDF5B550BAA}"/>
              </a:ext>
            </a:extLst>
          </p:cNvPr>
          <p:cNvSpPr>
            <a:spLocks noGrp="1"/>
          </p:cNvSpPr>
          <p:nvPr>
            <p:ph type="title"/>
          </p:nvPr>
        </p:nvSpPr>
        <p:spPr/>
        <p:txBody>
          <a:bodyPr>
            <a:normAutofit fontScale="90000"/>
          </a:bodyPr>
          <a:lstStyle/>
          <a:p>
            <a:r>
              <a:rPr lang="en-IN" b="1" i="0" dirty="0">
                <a:effectLst/>
              </a:rPr>
              <a:t>NON-LINEAR SVM EXAMPLE (PYTHON)</a:t>
            </a:r>
            <a:br>
              <a:rPr lang="en-IN" b="1" i="0" dirty="0">
                <a:effectLst/>
              </a:rPr>
            </a:br>
            <a:endParaRPr lang="en-US" dirty="0"/>
          </a:p>
        </p:txBody>
      </p:sp>
      <p:sp>
        <p:nvSpPr>
          <p:cNvPr id="3" name="Content Placeholder 2">
            <a:extLst>
              <a:ext uri="{FF2B5EF4-FFF2-40B4-BE49-F238E27FC236}">
                <a16:creationId xmlns:a16="http://schemas.microsoft.com/office/drawing/2014/main" id="{9BAB02F8-29BB-67E3-1EFB-C5F8DF471EC1}"/>
              </a:ext>
            </a:extLst>
          </p:cNvPr>
          <p:cNvSpPr>
            <a:spLocks noGrp="1"/>
          </p:cNvSpPr>
          <p:nvPr>
            <p:ph idx="1"/>
          </p:nvPr>
        </p:nvSpPr>
        <p:spPr>
          <a:xfrm>
            <a:off x="198120" y="2051304"/>
            <a:ext cx="11643360" cy="4364736"/>
          </a:xfrm>
          <a:solidFill>
            <a:schemeClr val="accent1">
              <a:lumMod val="20000"/>
              <a:lumOff val="80000"/>
            </a:schemeClr>
          </a:solidFill>
          <a:ln>
            <a:solidFill>
              <a:schemeClr val="tx1"/>
            </a:solidFill>
          </a:ln>
        </p:spPr>
        <p:txBody>
          <a:bodyPr>
            <a:normAutofit/>
          </a:bodyPr>
          <a:lstStyle/>
          <a:p>
            <a:pPr algn="l" fontAlgn="base"/>
            <a:r>
              <a:rPr lang="en-IN" sz="2000" b="0" i="0" dirty="0">
                <a:solidFill>
                  <a:srgbClr val="0A0A23"/>
                </a:solidFill>
                <a:effectLst/>
              </a:rPr>
              <a:t>For this example, we'll use a slightly more complicated dataset to show one of the areas SVMs shine in. Let's import some packages.</a:t>
            </a:r>
          </a:p>
          <a:p>
            <a:pPr algn="l" fontAlgn="base"/>
            <a:endParaRPr lang="en-IN" sz="2000" dirty="0">
              <a:solidFill>
                <a:srgbClr val="0A0A23"/>
              </a:solidFill>
            </a:endParaRPr>
          </a:p>
          <a:p>
            <a:pPr algn="l" fontAlgn="base"/>
            <a:endParaRPr lang="en-IN" sz="2000" b="0" i="0" dirty="0">
              <a:solidFill>
                <a:srgbClr val="0A0A23"/>
              </a:solidFill>
              <a:effectLst/>
            </a:endParaRPr>
          </a:p>
          <a:p>
            <a:pPr algn="l" fontAlgn="base"/>
            <a:endParaRPr lang="en-IN" sz="2000" b="0" i="0" dirty="0">
              <a:solidFill>
                <a:srgbClr val="0A0A23"/>
              </a:solidFill>
              <a:effectLst/>
            </a:endParaRPr>
          </a:p>
          <a:p>
            <a:pPr algn="l" fontAlgn="base"/>
            <a:r>
              <a:rPr lang="en-IN" sz="2000" b="0" i="0" dirty="0">
                <a:solidFill>
                  <a:srgbClr val="0A0A23"/>
                </a:solidFill>
                <a:effectLst/>
              </a:rPr>
              <a:t>This set of imports is similar to those in the linear example, except it imports one more thing. Now we can use a dataset directly from the Scikit-learn library.</a:t>
            </a:r>
          </a:p>
          <a:p>
            <a:endParaRPr lang="en-US" sz="2000" dirty="0"/>
          </a:p>
        </p:txBody>
      </p:sp>
      <p:pic>
        <p:nvPicPr>
          <p:cNvPr id="4" name="Picture 3">
            <a:extLst>
              <a:ext uri="{FF2B5EF4-FFF2-40B4-BE49-F238E27FC236}">
                <a16:creationId xmlns:a16="http://schemas.microsoft.com/office/drawing/2014/main" id="{BB20841E-E74D-82CB-3676-9E2A9CCDAB45}"/>
              </a:ext>
            </a:extLst>
          </p:cNvPr>
          <p:cNvPicPr>
            <a:picLocks noChangeAspect="1"/>
          </p:cNvPicPr>
          <p:nvPr/>
        </p:nvPicPr>
        <p:blipFill rotWithShape="1">
          <a:blip r:embed="rId2"/>
          <a:srcRect r="59987" b="70420"/>
          <a:stretch/>
        </p:blipFill>
        <p:spPr>
          <a:xfrm>
            <a:off x="3502660" y="2978404"/>
            <a:ext cx="4544060" cy="1179576"/>
          </a:xfrm>
          <a:prstGeom prst="rect">
            <a:avLst/>
          </a:prstGeom>
        </p:spPr>
      </p:pic>
      <p:pic>
        <p:nvPicPr>
          <p:cNvPr id="5" name="Picture 4">
            <a:extLst>
              <a:ext uri="{FF2B5EF4-FFF2-40B4-BE49-F238E27FC236}">
                <a16:creationId xmlns:a16="http://schemas.microsoft.com/office/drawing/2014/main" id="{A2825D13-BAD6-D41A-1033-67D2C78CC787}"/>
              </a:ext>
            </a:extLst>
          </p:cNvPr>
          <p:cNvPicPr>
            <a:picLocks noChangeAspect="1"/>
          </p:cNvPicPr>
          <p:nvPr/>
        </p:nvPicPr>
        <p:blipFill rotWithShape="1">
          <a:blip r:embed="rId2"/>
          <a:srcRect t="78094" r="15657"/>
          <a:stretch/>
        </p:blipFill>
        <p:spPr>
          <a:xfrm>
            <a:off x="2437130" y="5236464"/>
            <a:ext cx="7819390" cy="1179576"/>
          </a:xfrm>
          <a:prstGeom prst="rect">
            <a:avLst/>
          </a:prstGeom>
        </p:spPr>
      </p:pic>
    </p:spTree>
    <p:extLst>
      <p:ext uri="{BB962C8B-B14F-4D97-AF65-F5344CB8AC3E}">
        <p14:creationId xmlns:p14="http://schemas.microsoft.com/office/powerpoint/2010/main" val="3089138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9C61-DB98-5069-A66B-54280FF27E81}"/>
              </a:ext>
            </a:extLst>
          </p:cNvPr>
          <p:cNvSpPr>
            <a:spLocks noGrp="1"/>
          </p:cNvSpPr>
          <p:nvPr>
            <p:ph type="title"/>
          </p:nvPr>
        </p:nvSpPr>
        <p:spPr/>
        <p:txBody>
          <a:bodyPr>
            <a:normAutofit fontScale="90000"/>
          </a:bodyPr>
          <a:lstStyle/>
          <a:p>
            <a:r>
              <a:rPr lang="en-IN" b="1" i="0" dirty="0">
                <a:effectLst/>
              </a:rPr>
              <a:t>NON-LINEAR SVM EXAMPLE (PYTHON)</a:t>
            </a:r>
            <a:br>
              <a:rPr lang="en-IN" b="1" i="0" dirty="0">
                <a:effectLst/>
              </a:rPr>
            </a:br>
            <a:endParaRPr lang="en-US" dirty="0"/>
          </a:p>
        </p:txBody>
      </p:sp>
      <p:sp>
        <p:nvSpPr>
          <p:cNvPr id="3" name="Content Placeholder 2">
            <a:extLst>
              <a:ext uri="{FF2B5EF4-FFF2-40B4-BE49-F238E27FC236}">
                <a16:creationId xmlns:a16="http://schemas.microsoft.com/office/drawing/2014/main" id="{0F39FCE1-DE08-8E49-B160-3A7D40E6713F}"/>
              </a:ext>
            </a:extLst>
          </p:cNvPr>
          <p:cNvSpPr>
            <a:spLocks noGrp="1"/>
          </p:cNvSpPr>
          <p:nvPr>
            <p:ph idx="1"/>
          </p:nvPr>
        </p:nvSpPr>
        <p:spPr>
          <a:xfrm>
            <a:off x="574958" y="1728216"/>
            <a:ext cx="11236041" cy="603504"/>
          </a:xfrm>
          <a:solidFill>
            <a:schemeClr val="accent1">
              <a:lumMod val="20000"/>
              <a:lumOff val="80000"/>
            </a:schemeClr>
          </a:solidFill>
          <a:ln>
            <a:solidFill>
              <a:schemeClr val="tx1"/>
            </a:solidFill>
          </a:ln>
        </p:spPr>
        <p:txBody>
          <a:bodyPr>
            <a:normAutofit/>
          </a:bodyPr>
          <a:lstStyle/>
          <a:p>
            <a:r>
              <a:rPr lang="en-IN" b="0" i="0" dirty="0">
                <a:solidFill>
                  <a:srgbClr val="0A0A23"/>
                </a:solidFill>
                <a:effectLst/>
                <a:latin typeface="Lato" panose="020F0502020204030203" pitchFamily="34" charset="0"/>
              </a:rPr>
              <a:t>The next step is to take a look at what this raw data looks like with a plot.</a:t>
            </a:r>
            <a:endParaRPr lang="en-US" dirty="0"/>
          </a:p>
        </p:txBody>
      </p:sp>
      <p:pic>
        <p:nvPicPr>
          <p:cNvPr id="4" name="Picture 3">
            <a:extLst>
              <a:ext uri="{FF2B5EF4-FFF2-40B4-BE49-F238E27FC236}">
                <a16:creationId xmlns:a16="http://schemas.microsoft.com/office/drawing/2014/main" id="{2614DDF4-6A8B-B27F-3E2B-CA81389F7A61}"/>
              </a:ext>
            </a:extLst>
          </p:cNvPr>
          <p:cNvPicPr>
            <a:picLocks noChangeAspect="1"/>
          </p:cNvPicPr>
          <p:nvPr/>
        </p:nvPicPr>
        <p:blipFill rotWithShape="1">
          <a:blip r:embed="rId2"/>
          <a:srcRect b="82800"/>
          <a:stretch/>
        </p:blipFill>
        <p:spPr>
          <a:xfrm>
            <a:off x="239679" y="3340609"/>
            <a:ext cx="5616642" cy="1179576"/>
          </a:xfrm>
          <a:prstGeom prst="rect">
            <a:avLst/>
          </a:prstGeom>
          <a:ln>
            <a:solidFill>
              <a:schemeClr val="tx1"/>
            </a:solidFill>
          </a:ln>
        </p:spPr>
      </p:pic>
      <p:pic>
        <p:nvPicPr>
          <p:cNvPr id="5" name="Picture 4">
            <a:extLst>
              <a:ext uri="{FF2B5EF4-FFF2-40B4-BE49-F238E27FC236}">
                <a16:creationId xmlns:a16="http://schemas.microsoft.com/office/drawing/2014/main" id="{F2C603E6-6E9B-C615-FC24-7704D9BF25D1}"/>
              </a:ext>
            </a:extLst>
          </p:cNvPr>
          <p:cNvPicPr>
            <a:picLocks noChangeAspect="1"/>
          </p:cNvPicPr>
          <p:nvPr/>
        </p:nvPicPr>
        <p:blipFill rotWithShape="1">
          <a:blip r:embed="rId2"/>
          <a:srcRect l="14329" t="36133"/>
          <a:stretch/>
        </p:blipFill>
        <p:spPr>
          <a:xfrm>
            <a:off x="6096000" y="2432304"/>
            <a:ext cx="5856321" cy="4379976"/>
          </a:xfrm>
          <a:prstGeom prst="rect">
            <a:avLst/>
          </a:prstGeom>
          <a:ln>
            <a:solidFill>
              <a:schemeClr val="tx1"/>
            </a:solidFill>
          </a:ln>
        </p:spPr>
      </p:pic>
    </p:spTree>
    <p:extLst>
      <p:ext uri="{BB962C8B-B14F-4D97-AF65-F5344CB8AC3E}">
        <p14:creationId xmlns:p14="http://schemas.microsoft.com/office/powerpoint/2010/main" val="963872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74BB-331F-F7E0-E864-5D49EFAA4CF9}"/>
              </a:ext>
            </a:extLst>
          </p:cNvPr>
          <p:cNvSpPr>
            <a:spLocks noGrp="1"/>
          </p:cNvSpPr>
          <p:nvPr>
            <p:ph type="title"/>
          </p:nvPr>
        </p:nvSpPr>
        <p:spPr/>
        <p:txBody>
          <a:bodyPr>
            <a:normAutofit fontScale="90000"/>
          </a:bodyPr>
          <a:lstStyle/>
          <a:p>
            <a:r>
              <a:rPr lang="en-IN" b="1" i="0" dirty="0">
                <a:effectLst/>
              </a:rPr>
              <a:t>NON-LINEAR SVM EXAMPLE (PYTHON)</a:t>
            </a:r>
            <a:br>
              <a:rPr lang="en-IN" b="1" i="0" dirty="0">
                <a:effectLst/>
              </a:rPr>
            </a:br>
            <a:endParaRPr lang="en-US" dirty="0"/>
          </a:p>
        </p:txBody>
      </p:sp>
      <p:sp>
        <p:nvSpPr>
          <p:cNvPr id="3" name="Content Placeholder 2">
            <a:extLst>
              <a:ext uri="{FF2B5EF4-FFF2-40B4-BE49-F238E27FC236}">
                <a16:creationId xmlns:a16="http://schemas.microsoft.com/office/drawing/2014/main" id="{9861CA45-2447-240E-D4F1-2827C73E0629}"/>
              </a:ext>
            </a:extLst>
          </p:cNvPr>
          <p:cNvSpPr>
            <a:spLocks noGrp="1"/>
          </p:cNvSpPr>
          <p:nvPr>
            <p:ph idx="1"/>
          </p:nvPr>
        </p:nvSpPr>
        <p:spPr>
          <a:solidFill>
            <a:schemeClr val="accent1">
              <a:lumMod val="20000"/>
              <a:lumOff val="80000"/>
            </a:schemeClr>
          </a:solidFill>
          <a:ln>
            <a:solidFill>
              <a:schemeClr val="tx1"/>
            </a:solidFill>
          </a:ln>
        </p:spPr>
        <p:txBody>
          <a:bodyPr>
            <a:normAutofit/>
          </a:bodyPr>
          <a:lstStyle/>
          <a:p>
            <a:r>
              <a:rPr lang="en-IN" sz="2000" b="0" i="0" dirty="0">
                <a:effectLst/>
              </a:rPr>
              <a:t>Here's how the SVM model will look for this:</a:t>
            </a:r>
          </a:p>
          <a:p>
            <a:endParaRPr lang="en-IN" sz="2000" dirty="0"/>
          </a:p>
          <a:p>
            <a:endParaRPr lang="en-IN" sz="2000" dirty="0"/>
          </a:p>
          <a:p>
            <a:r>
              <a:rPr lang="en-IN" sz="2000" b="0" i="0" dirty="0">
                <a:effectLst/>
              </a:rPr>
              <a:t>In this case, we'll go with an RBF (Gaussian Radial Basis Function) kernel to classify this data. </a:t>
            </a:r>
          </a:p>
          <a:p>
            <a:r>
              <a:rPr lang="en-IN" sz="2000" b="0" i="0" dirty="0">
                <a:solidFill>
                  <a:srgbClr val="0A0A23"/>
                </a:solidFill>
                <a:effectLst/>
              </a:rPr>
              <a:t> Now it's time to train the model.</a:t>
            </a:r>
            <a:endParaRPr lang="en-US" sz="2000" dirty="0"/>
          </a:p>
        </p:txBody>
      </p:sp>
      <p:pic>
        <p:nvPicPr>
          <p:cNvPr id="4" name="Picture 3">
            <a:extLst>
              <a:ext uri="{FF2B5EF4-FFF2-40B4-BE49-F238E27FC236}">
                <a16:creationId xmlns:a16="http://schemas.microsoft.com/office/drawing/2014/main" id="{20F995CE-C4E1-1565-BEBE-375CABD1C735}"/>
              </a:ext>
            </a:extLst>
          </p:cNvPr>
          <p:cNvPicPr>
            <a:picLocks noChangeAspect="1"/>
          </p:cNvPicPr>
          <p:nvPr/>
        </p:nvPicPr>
        <p:blipFill>
          <a:blip r:embed="rId2"/>
          <a:stretch>
            <a:fillRect/>
          </a:stretch>
        </p:blipFill>
        <p:spPr>
          <a:xfrm>
            <a:off x="1614170" y="2978150"/>
            <a:ext cx="5245100" cy="901700"/>
          </a:xfrm>
          <a:prstGeom prst="rect">
            <a:avLst/>
          </a:prstGeom>
        </p:spPr>
      </p:pic>
      <p:pic>
        <p:nvPicPr>
          <p:cNvPr id="5" name="Picture 4">
            <a:extLst>
              <a:ext uri="{FF2B5EF4-FFF2-40B4-BE49-F238E27FC236}">
                <a16:creationId xmlns:a16="http://schemas.microsoft.com/office/drawing/2014/main" id="{0CCA5170-299B-400F-9101-F3CFF73F4B3F}"/>
              </a:ext>
            </a:extLst>
          </p:cNvPr>
          <p:cNvPicPr>
            <a:picLocks noChangeAspect="1"/>
          </p:cNvPicPr>
          <p:nvPr/>
        </p:nvPicPr>
        <p:blipFill>
          <a:blip r:embed="rId3"/>
          <a:stretch>
            <a:fillRect/>
          </a:stretch>
        </p:blipFill>
        <p:spPr>
          <a:xfrm>
            <a:off x="2650490" y="5214620"/>
            <a:ext cx="4457700" cy="787400"/>
          </a:xfrm>
          <a:prstGeom prst="rect">
            <a:avLst/>
          </a:prstGeom>
        </p:spPr>
      </p:pic>
    </p:spTree>
    <p:extLst>
      <p:ext uri="{BB962C8B-B14F-4D97-AF65-F5344CB8AC3E}">
        <p14:creationId xmlns:p14="http://schemas.microsoft.com/office/powerpoint/2010/main" val="113869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90D6-F22A-4A87-849D-6A62DD587E86}"/>
              </a:ext>
            </a:extLst>
          </p:cNvPr>
          <p:cNvSpPr>
            <a:spLocks noGrp="1"/>
          </p:cNvSpPr>
          <p:nvPr>
            <p:ph type="title"/>
          </p:nvPr>
        </p:nvSpPr>
        <p:spPr>
          <a:xfrm>
            <a:off x="1115568" y="717804"/>
            <a:ext cx="4129532" cy="1010412"/>
          </a:xfrm>
        </p:spPr>
        <p:txBody>
          <a:bodyPr>
            <a:normAutofit fontScale="90000"/>
          </a:bodyPr>
          <a:lstStyle/>
          <a:p>
            <a:r>
              <a:rPr lang="en-IN" b="1" i="0" dirty="0">
                <a:effectLst/>
              </a:rPr>
              <a:t>NON-LINEAR SVM EXAMPLE (PYTHON)</a:t>
            </a:r>
            <a:br>
              <a:rPr lang="en-IN" b="1" i="0" dirty="0">
                <a:effectLst/>
              </a:rPr>
            </a:br>
            <a:endParaRPr lang="en-US" dirty="0"/>
          </a:p>
        </p:txBody>
      </p:sp>
      <p:sp>
        <p:nvSpPr>
          <p:cNvPr id="3" name="Content Placeholder 2">
            <a:extLst>
              <a:ext uri="{FF2B5EF4-FFF2-40B4-BE49-F238E27FC236}">
                <a16:creationId xmlns:a16="http://schemas.microsoft.com/office/drawing/2014/main" id="{19126626-DD29-7431-E214-4FFF5763E7AE}"/>
              </a:ext>
            </a:extLst>
          </p:cNvPr>
          <p:cNvSpPr>
            <a:spLocks noGrp="1"/>
          </p:cNvSpPr>
          <p:nvPr>
            <p:ph idx="1"/>
          </p:nvPr>
        </p:nvSpPr>
        <p:spPr>
          <a:xfrm>
            <a:off x="384048" y="2446020"/>
            <a:ext cx="3669792" cy="3694176"/>
          </a:xfrm>
          <a:solidFill>
            <a:schemeClr val="accent1">
              <a:lumMod val="20000"/>
              <a:lumOff val="80000"/>
            </a:schemeClr>
          </a:solidFill>
          <a:ln>
            <a:solidFill>
              <a:schemeClr val="tx1"/>
            </a:solidFill>
          </a:ln>
        </p:spPr>
        <p:txBody>
          <a:bodyPr>
            <a:normAutofit lnSpcReduction="10000"/>
          </a:bodyPr>
          <a:lstStyle/>
          <a:p>
            <a:r>
              <a:rPr lang="en-IN" b="0" i="0" dirty="0">
                <a:solidFill>
                  <a:srgbClr val="0A0A23"/>
                </a:solidFill>
                <a:effectLst/>
                <a:latin typeface="Lato" panose="020F0502020204030203" pitchFamily="34" charset="0"/>
              </a:rPr>
              <a:t>You can start labelling new data in the correct category based on this model. </a:t>
            </a:r>
          </a:p>
          <a:p>
            <a:r>
              <a:rPr lang="en-IN" b="0" i="0" dirty="0">
                <a:solidFill>
                  <a:srgbClr val="0A0A23"/>
                </a:solidFill>
                <a:effectLst/>
                <a:latin typeface="Lato" panose="020F0502020204030203" pitchFamily="34" charset="0"/>
              </a:rPr>
              <a:t>To see what the decision boundary looks like, we'll have to make a custom function to plot it.</a:t>
            </a:r>
            <a:endParaRPr lang="en-US" dirty="0"/>
          </a:p>
        </p:txBody>
      </p:sp>
      <p:pic>
        <p:nvPicPr>
          <p:cNvPr id="4" name="Picture 3">
            <a:extLst>
              <a:ext uri="{FF2B5EF4-FFF2-40B4-BE49-F238E27FC236}">
                <a16:creationId xmlns:a16="http://schemas.microsoft.com/office/drawing/2014/main" id="{BDD8E14A-40A0-96A2-5A94-46E33BB265F9}"/>
              </a:ext>
            </a:extLst>
          </p:cNvPr>
          <p:cNvPicPr>
            <a:picLocks noChangeAspect="1"/>
          </p:cNvPicPr>
          <p:nvPr/>
        </p:nvPicPr>
        <p:blipFill>
          <a:blip r:embed="rId2"/>
          <a:stretch>
            <a:fillRect/>
          </a:stretch>
        </p:blipFill>
        <p:spPr>
          <a:xfrm>
            <a:off x="5245100" y="279400"/>
            <a:ext cx="6803465" cy="6354482"/>
          </a:xfrm>
          <a:prstGeom prst="rect">
            <a:avLst/>
          </a:prstGeom>
          <a:ln>
            <a:solidFill>
              <a:schemeClr val="tx1"/>
            </a:solidFill>
          </a:ln>
        </p:spPr>
      </p:pic>
    </p:spTree>
    <p:extLst>
      <p:ext uri="{BB962C8B-B14F-4D97-AF65-F5344CB8AC3E}">
        <p14:creationId xmlns:p14="http://schemas.microsoft.com/office/powerpoint/2010/main" val="504922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02A9FE-1E5A-C971-775A-52EED3FB7991}"/>
              </a:ext>
            </a:extLst>
          </p:cNvPr>
          <p:cNvSpPr>
            <a:spLocks noGrp="1"/>
          </p:cNvSpPr>
          <p:nvPr>
            <p:ph idx="1"/>
          </p:nvPr>
        </p:nvSpPr>
        <p:spPr>
          <a:xfrm>
            <a:off x="384048" y="2097024"/>
            <a:ext cx="4157472" cy="3694176"/>
          </a:xfrm>
          <a:solidFill>
            <a:schemeClr val="accent1">
              <a:lumMod val="20000"/>
              <a:lumOff val="80000"/>
            </a:schemeClr>
          </a:solidFill>
          <a:ln>
            <a:solidFill>
              <a:schemeClr val="tx1"/>
            </a:solidFill>
          </a:ln>
        </p:spPr>
        <p:txBody>
          <a:bodyPr/>
          <a:lstStyle/>
          <a:p>
            <a:r>
              <a:rPr lang="en-IN" b="0" i="0" dirty="0">
                <a:solidFill>
                  <a:srgbClr val="0A0A23"/>
                </a:solidFill>
                <a:effectLst/>
                <a:latin typeface="Lato" panose="020F0502020204030203" pitchFamily="34" charset="0"/>
              </a:rPr>
              <a:t>You have everything you need to plot the decision boundary for this non-linear data. </a:t>
            </a:r>
          </a:p>
          <a:p>
            <a:r>
              <a:rPr lang="en-IN" b="0" i="0" dirty="0">
                <a:solidFill>
                  <a:srgbClr val="0A0A23"/>
                </a:solidFill>
                <a:effectLst/>
                <a:latin typeface="Lato" panose="020F0502020204030203" pitchFamily="34" charset="0"/>
              </a:rPr>
              <a:t>We can do that with a few lines of code that use the </a:t>
            </a:r>
            <a:r>
              <a:rPr lang="en-IN" b="0" i="0" u="sng" dirty="0">
                <a:effectLst/>
                <a:latin typeface="Lato" panose="020F0502020204030203" pitchFamily="34" charset="0"/>
              </a:rPr>
              <a:t>Matlibplot</a:t>
            </a:r>
            <a:r>
              <a:rPr lang="en-IN" b="0" i="0" dirty="0">
                <a:solidFill>
                  <a:srgbClr val="0A0A23"/>
                </a:solidFill>
                <a:effectLst/>
                <a:latin typeface="Lato" panose="020F0502020204030203" pitchFamily="34" charset="0"/>
              </a:rPr>
              <a:t> library, just like the other plots.</a:t>
            </a:r>
            <a:endParaRPr lang="en-US" dirty="0"/>
          </a:p>
        </p:txBody>
      </p:sp>
      <p:pic>
        <p:nvPicPr>
          <p:cNvPr id="7" name="Picture 6">
            <a:extLst>
              <a:ext uri="{FF2B5EF4-FFF2-40B4-BE49-F238E27FC236}">
                <a16:creationId xmlns:a16="http://schemas.microsoft.com/office/drawing/2014/main" id="{8A431694-5023-DBA7-A87C-751CDBED7F76}"/>
              </a:ext>
            </a:extLst>
          </p:cNvPr>
          <p:cNvPicPr>
            <a:picLocks noChangeAspect="1"/>
          </p:cNvPicPr>
          <p:nvPr/>
        </p:nvPicPr>
        <p:blipFill rotWithShape="1">
          <a:blip r:embed="rId2"/>
          <a:srcRect l="12095" t="41111" r="16002"/>
          <a:stretch/>
        </p:blipFill>
        <p:spPr>
          <a:xfrm>
            <a:off x="6199632" y="2447544"/>
            <a:ext cx="5608320" cy="4038600"/>
          </a:xfrm>
          <a:prstGeom prst="rect">
            <a:avLst/>
          </a:prstGeom>
          <a:ln>
            <a:solidFill>
              <a:schemeClr val="tx1"/>
            </a:solidFill>
          </a:ln>
        </p:spPr>
      </p:pic>
      <p:grpSp>
        <p:nvGrpSpPr>
          <p:cNvPr id="9" name="Group 8">
            <a:extLst>
              <a:ext uri="{FF2B5EF4-FFF2-40B4-BE49-F238E27FC236}">
                <a16:creationId xmlns:a16="http://schemas.microsoft.com/office/drawing/2014/main" id="{C5295BF6-B817-1492-FCD9-976E03F6C613}"/>
              </a:ext>
            </a:extLst>
          </p:cNvPr>
          <p:cNvGrpSpPr/>
          <p:nvPr/>
        </p:nvGrpSpPr>
        <p:grpSpPr>
          <a:xfrm>
            <a:off x="384048" y="371856"/>
            <a:ext cx="11335286" cy="1356360"/>
            <a:chOff x="641561" y="556260"/>
            <a:chExt cx="11335286" cy="1356360"/>
          </a:xfrm>
        </p:grpSpPr>
        <p:pic>
          <p:nvPicPr>
            <p:cNvPr id="6" name="Picture 5">
              <a:extLst>
                <a:ext uri="{FF2B5EF4-FFF2-40B4-BE49-F238E27FC236}">
                  <a16:creationId xmlns:a16="http://schemas.microsoft.com/office/drawing/2014/main" id="{59EFB0ED-70DA-628F-01FD-521B13C3AD46}"/>
                </a:ext>
              </a:extLst>
            </p:cNvPr>
            <p:cNvPicPr>
              <a:picLocks noChangeAspect="1"/>
            </p:cNvPicPr>
            <p:nvPr/>
          </p:nvPicPr>
          <p:blipFill rotWithShape="1">
            <a:blip r:embed="rId2"/>
            <a:srcRect b="80222"/>
            <a:stretch/>
          </p:blipFill>
          <p:spPr>
            <a:xfrm>
              <a:off x="641561" y="556260"/>
              <a:ext cx="7799917" cy="1356360"/>
            </a:xfrm>
            <a:prstGeom prst="rect">
              <a:avLst/>
            </a:prstGeom>
          </p:spPr>
        </p:pic>
        <p:pic>
          <p:nvPicPr>
            <p:cNvPr id="8" name="Picture 7">
              <a:extLst>
                <a:ext uri="{FF2B5EF4-FFF2-40B4-BE49-F238E27FC236}">
                  <a16:creationId xmlns:a16="http://schemas.microsoft.com/office/drawing/2014/main" id="{D8EF8768-5F99-CF65-4547-B91C51DC1505}"/>
                </a:ext>
              </a:extLst>
            </p:cNvPr>
            <p:cNvPicPr>
              <a:picLocks noChangeAspect="1"/>
            </p:cNvPicPr>
            <p:nvPr/>
          </p:nvPicPr>
          <p:blipFill rotWithShape="1">
            <a:blip r:embed="rId3"/>
            <a:srcRect l="17149" t="50000" b="24255"/>
            <a:stretch/>
          </p:blipFill>
          <p:spPr>
            <a:xfrm>
              <a:off x="5206450" y="1320546"/>
              <a:ext cx="6770397" cy="461010"/>
            </a:xfrm>
            <a:prstGeom prst="rect">
              <a:avLst/>
            </a:prstGeom>
          </p:spPr>
        </p:pic>
      </p:grpSp>
    </p:spTree>
    <p:extLst>
      <p:ext uri="{BB962C8B-B14F-4D97-AF65-F5344CB8AC3E}">
        <p14:creationId xmlns:p14="http://schemas.microsoft.com/office/powerpoint/2010/main" val="10366580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8F80-2F4E-EA2B-155E-F7739AD8C3B2}"/>
              </a:ext>
            </a:extLst>
          </p:cNvPr>
          <p:cNvSpPr>
            <a:spLocks noGrp="1"/>
          </p:cNvSpPr>
          <p:nvPr>
            <p:ph type="title"/>
          </p:nvPr>
        </p:nvSpPr>
        <p:spPr/>
        <p:txBody>
          <a:bodyPr/>
          <a:lstStyle/>
          <a:p>
            <a:r>
              <a:rPr lang="en-US" dirty="0"/>
              <a:t>PROS AND CONS OF SVM</a:t>
            </a:r>
          </a:p>
        </p:txBody>
      </p:sp>
      <p:sp>
        <p:nvSpPr>
          <p:cNvPr id="3" name="Content Placeholder 2">
            <a:extLst>
              <a:ext uri="{FF2B5EF4-FFF2-40B4-BE49-F238E27FC236}">
                <a16:creationId xmlns:a16="http://schemas.microsoft.com/office/drawing/2014/main" id="{D65937F1-4AA8-F003-4F95-75A3FCD58C2F}"/>
              </a:ext>
            </a:extLst>
          </p:cNvPr>
          <p:cNvSpPr>
            <a:spLocks noGrp="1"/>
          </p:cNvSpPr>
          <p:nvPr>
            <p:ph idx="1"/>
          </p:nvPr>
        </p:nvSpPr>
        <p:spPr>
          <a:xfrm>
            <a:off x="244019" y="2129655"/>
            <a:ext cx="6354005" cy="4502434"/>
          </a:xfrm>
          <a:solidFill>
            <a:schemeClr val="accent1">
              <a:lumMod val="20000"/>
              <a:lumOff val="80000"/>
            </a:schemeClr>
          </a:solidFill>
          <a:ln>
            <a:solidFill>
              <a:schemeClr val="tx1"/>
            </a:solidFill>
          </a:ln>
        </p:spPr>
        <p:txBody>
          <a:bodyPr>
            <a:noAutofit/>
          </a:bodyPr>
          <a:lstStyle/>
          <a:p>
            <a:pPr marL="0" indent="0" algn="just">
              <a:buNone/>
            </a:pPr>
            <a:r>
              <a:rPr lang="en-IN" sz="2000" b="1" i="0" dirty="0">
                <a:effectLst/>
              </a:rPr>
              <a:t>Pros</a:t>
            </a:r>
          </a:p>
          <a:p>
            <a:pPr algn="just">
              <a:buFont typeface="+mj-lt"/>
              <a:buAutoNum type="arabicPeriod"/>
            </a:pPr>
            <a:r>
              <a:rPr lang="en-IN" sz="2000" i="0" dirty="0">
                <a:effectLst/>
              </a:rPr>
              <a:t>SVM can be very efficient, because it uses only a subset of the training data, only the support vectors</a:t>
            </a:r>
          </a:p>
          <a:p>
            <a:pPr algn="just">
              <a:buFont typeface="+mj-lt"/>
              <a:buAutoNum type="arabicPeriod"/>
            </a:pPr>
            <a:r>
              <a:rPr lang="en-IN" sz="2000" i="0" dirty="0">
                <a:effectLst/>
              </a:rPr>
              <a:t>Works very well on smaller data sets, on non-linear data sets and high dimensional spaces</a:t>
            </a:r>
          </a:p>
          <a:p>
            <a:pPr algn="just">
              <a:buFont typeface="+mj-lt"/>
              <a:buAutoNum type="arabicPeriod"/>
            </a:pPr>
            <a:r>
              <a:rPr lang="en-IN" sz="2000" i="0" dirty="0">
                <a:effectLst/>
              </a:rPr>
              <a:t>Is very effective in cases where number of dimensions is greater than the number of samples</a:t>
            </a:r>
          </a:p>
          <a:p>
            <a:pPr algn="just">
              <a:buFont typeface="+mj-lt"/>
              <a:buAutoNum type="arabicPeriod"/>
            </a:pPr>
            <a:r>
              <a:rPr lang="en-IN" sz="2000" i="0" dirty="0">
                <a:effectLst/>
              </a:rPr>
              <a:t>It can have high accuracy, sometimes can perform even better than neural networks</a:t>
            </a:r>
          </a:p>
          <a:p>
            <a:pPr algn="just">
              <a:buFont typeface="+mj-lt"/>
              <a:buAutoNum type="arabicPeriod"/>
            </a:pPr>
            <a:r>
              <a:rPr lang="en-IN" sz="2000" i="0" dirty="0">
                <a:effectLst/>
              </a:rPr>
              <a:t>Not very sensitive to overfitting</a:t>
            </a:r>
          </a:p>
          <a:p>
            <a:pPr algn="just"/>
            <a:endParaRPr lang="en-US" sz="2000" dirty="0"/>
          </a:p>
        </p:txBody>
      </p:sp>
      <p:sp>
        <p:nvSpPr>
          <p:cNvPr id="5" name="TextBox 4">
            <a:extLst>
              <a:ext uri="{FF2B5EF4-FFF2-40B4-BE49-F238E27FC236}">
                <a16:creationId xmlns:a16="http://schemas.microsoft.com/office/drawing/2014/main" id="{977A03DD-1690-70F1-9117-6EDB50531C93}"/>
              </a:ext>
            </a:extLst>
          </p:cNvPr>
          <p:cNvSpPr txBox="1"/>
          <p:nvPr/>
        </p:nvSpPr>
        <p:spPr>
          <a:xfrm>
            <a:off x="6820169" y="2770549"/>
            <a:ext cx="5127812" cy="2359236"/>
          </a:xfrm>
          <a:prstGeom prst="rect">
            <a:avLst/>
          </a:prstGeom>
          <a:solidFill>
            <a:schemeClr val="accent1">
              <a:lumMod val="20000"/>
              <a:lumOff val="80000"/>
            </a:schemeClr>
          </a:solidFill>
          <a:ln>
            <a:solidFill>
              <a:schemeClr val="tx1"/>
            </a:solidFill>
          </a:ln>
        </p:spPr>
        <p:txBody>
          <a:bodyPr vert="horz" lIns="91440" tIns="45720" rIns="91440" bIns="45720" rtlCol="0">
            <a:noAutofit/>
          </a:bodyPr>
          <a:lstStyle>
            <a:lvl1pPr marL="228600" indent="-228600">
              <a:lnSpc>
                <a:spcPct val="110000"/>
              </a:lnSpc>
              <a:spcBef>
                <a:spcPts val="1000"/>
              </a:spcBef>
              <a:buFont typeface="Arial" panose="020B0604020202020204" pitchFamily="34" charset="0"/>
              <a:buChar char="•"/>
              <a:defRPr sz="2000" b="1" i="0">
                <a:solidFill>
                  <a:srgbClr val="292929"/>
                </a:solidFill>
                <a:effectLst/>
              </a:defRPr>
            </a:lvl1pPr>
            <a:lvl2pPr marL="685800" indent="-228600">
              <a:lnSpc>
                <a:spcPct val="110000"/>
              </a:lnSpc>
              <a:spcBef>
                <a:spcPts val="500"/>
              </a:spcBef>
              <a:buFont typeface="Arial" panose="020B0604020202020204" pitchFamily="34" charset="0"/>
              <a:buChar char="•"/>
              <a:defRPr sz="2000"/>
            </a:lvl2pPr>
            <a:lvl3pPr marL="1143000" indent="-228600">
              <a:lnSpc>
                <a:spcPct val="110000"/>
              </a:lnSpc>
              <a:spcBef>
                <a:spcPts val="500"/>
              </a:spcBef>
              <a:buFont typeface="Arial" panose="020B0604020202020204" pitchFamily="34" charset="0"/>
              <a:buChar char="•"/>
            </a:lvl3pPr>
            <a:lvl4pPr marL="1600200" indent="-228600">
              <a:lnSpc>
                <a:spcPct val="110000"/>
              </a:lnSpc>
              <a:spcBef>
                <a:spcPts val="500"/>
              </a:spcBef>
              <a:buFont typeface="Arial" panose="020B0604020202020204" pitchFamily="34" charset="0"/>
              <a:buChar char="•"/>
              <a:defRPr sz="1600"/>
            </a:lvl4pPr>
            <a:lvl5pPr marL="2057400" indent="-228600">
              <a:lnSpc>
                <a:spcPct val="110000"/>
              </a:lnSpc>
              <a:spcBef>
                <a:spcPts val="5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just">
              <a:buNone/>
            </a:pPr>
            <a:r>
              <a:rPr lang="en-IN" dirty="0">
                <a:solidFill>
                  <a:schemeClr val="tx1"/>
                </a:solidFill>
              </a:rPr>
              <a:t>Cons</a:t>
            </a:r>
          </a:p>
          <a:p>
            <a:pPr algn="just"/>
            <a:r>
              <a:rPr lang="en-IN" b="0" dirty="0">
                <a:solidFill>
                  <a:schemeClr val="tx1"/>
                </a:solidFill>
              </a:rPr>
              <a:t>Training time is high when we have large data sets</a:t>
            </a:r>
          </a:p>
          <a:p>
            <a:pPr algn="just"/>
            <a:r>
              <a:rPr lang="en-IN" b="0" dirty="0">
                <a:solidFill>
                  <a:schemeClr val="tx1"/>
                </a:solidFill>
              </a:rPr>
              <a:t>When the data set has more noise (i.e., target classes are overlapping) SVM doesn’t perform well</a:t>
            </a:r>
          </a:p>
        </p:txBody>
      </p:sp>
    </p:spTree>
    <p:extLst>
      <p:ext uri="{BB962C8B-B14F-4D97-AF65-F5344CB8AC3E}">
        <p14:creationId xmlns:p14="http://schemas.microsoft.com/office/powerpoint/2010/main" val="180457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08AA-CDD0-6517-1FC8-545057885D9E}"/>
              </a:ext>
            </a:extLst>
          </p:cNvPr>
          <p:cNvSpPr>
            <a:spLocks noGrp="1"/>
          </p:cNvSpPr>
          <p:nvPr>
            <p:ph type="title"/>
          </p:nvPr>
        </p:nvSpPr>
        <p:spPr>
          <a:xfrm>
            <a:off x="1115568" y="257175"/>
            <a:ext cx="10168128" cy="1828800"/>
          </a:xfrm>
        </p:spPr>
        <p:txBody>
          <a:bodyPr>
            <a:normAutofit/>
          </a:bodyPr>
          <a:lstStyle/>
          <a:p>
            <a:r>
              <a:rPr lang="en-IN" b="1" i="0" dirty="0">
                <a:solidFill>
                  <a:srgbClr val="111111"/>
                </a:solidFill>
                <a:effectLst/>
              </a:rPr>
              <a:t>IMPORTANT TERMINOLOGY RELATED TO DECISION TREES</a:t>
            </a:r>
            <a:br>
              <a:rPr lang="en-IN" b="1" i="0" dirty="0">
                <a:solidFill>
                  <a:srgbClr val="111111"/>
                </a:solidFill>
                <a:effectLst/>
              </a:rPr>
            </a:br>
            <a:endParaRPr lang="en-US" dirty="0"/>
          </a:p>
        </p:txBody>
      </p:sp>
      <p:sp>
        <p:nvSpPr>
          <p:cNvPr id="3" name="Content Placeholder 2">
            <a:extLst>
              <a:ext uri="{FF2B5EF4-FFF2-40B4-BE49-F238E27FC236}">
                <a16:creationId xmlns:a16="http://schemas.microsoft.com/office/drawing/2014/main" id="{3C90F0BD-C9C7-3D42-2A5B-062D70E83180}"/>
              </a:ext>
            </a:extLst>
          </p:cNvPr>
          <p:cNvSpPr>
            <a:spLocks noGrp="1"/>
          </p:cNvSpPr>
          <p:nvPr>
            <p:ph idx="1"/>
          </p:nvPr>
        </p:nvSpPr>
        <p:spPr>
          <a:xfrm>
            <a:off x="300039" y="2085975"/>
            <a:ext cx="11401424" cy="4514850"/>
          </a:xfrm>
          <a:solidFill>
            <a:schemeClr val="accent1">
              <a:lumMod val="20000"/>
              <a:lumOff val="80000"/>
            </a:schemeClr>
          </a:solidFill>
          <a:ln>
            <a:solidFill>
              <a:schemeClr val="tx1"/>
            </a:solidFill>
          </a:ln>
        </p:spPr>
        <p:txBody>
          <a:bodyPr>
            <a:noAutofit/>
          </a:bodyPr>
          <a:lstStyle/>
          <a:p>
            <a:pPr marL="457200" indent="-457200" algn="just">
              <a:buFont typeface="+mj-lt"/>
              <a:buAutoNum type="arabicPeriod"/>
            </a:pPr>
            <a:r>
              <a:rPr lang="en-IN" sz="2000" b="1" i="0" dirty="0">
                <a:solidFill>
                  <a:srgbClr val="111111"/>
                </a:solidFill>
                <a:effectLst/>
              </a:rPr>
              <a:t>Root Node: </a:t>
            </a:r>
            <a:r>
              <a:rPr lang="en-IN" sz="2000" b="0" i="0" dirty="0">
                <a:solidFill>
                  <a:srgbClr val="111111"/>
                </a:solidFill>
                <a:effectLst/>
              </a:rPr>
              <a:t>It represents the entire population or sample and this further gets divided into two or more homogeneous sets.</a:t>
            </a:r>
          </a:p>
          <a:p>
            <a:pPr algn="just">
              <a:buFont typeface="+mj-lt"/>
              <a:buAutoNum type="arabicPeriod"/>
            </a:pPr>
            <a:r>
              <a:rPr lang="en-IN" sz="2000" b="1" i="0" dirty="0">
                <a:solidFill>
                  <a:srgbClr val="111111"/>
                </a:solidFill>
                <a:effectLst/>
              </a:rPr>
              <a:t> Splitting: </a:t>
            </a:r>
            <a:r>
              <a:rPr lang="en-IN" sz="2000" b="0" i="0" dirty="0">
                <a:solidFill>
                  <a:srgbClr val="111111"/>
                </a:solidFill>
                <a:effectLst/>
              </a:rPr>
              <a:t>It is a process of dividing a node into two or more sub-nodes.</a:t>
            </a:r>
          </a:p>
          <a:p>
            <a:pPr algn="just">
              <a:buFont typeface="+mj-lt"/>
              <a:buAutoNum type="arabicPeriod"/>
            </a:pPr>
            <a:r>
              <a:rPr lang="en-IN" sz="2000" b="1" i="0" dirty="0">
                <a:solidFill>
                  <a:srgbClr val="111111"/>
                </a:solidFill>
                <a:effectLst/>
              </a:rPr>
              <a:t> Decision Node: </a:t>
            </a:r>
            <a:r>
              <a:rPr lang="en-IN" sz="2000" b="0" i="0" dirty="0">
                <a:solidFill>
                  <a:srgbClr val="111111"/>
                </a:solidFill>
                <a:effectLst/>
              </a:rPr>
              <a:t>When a sub-node splits into further sub-nodes, then it is called the decision node.</a:t>
            </a:r>
          </a:p>
          <a:p>
            <a:pPr algn="just">
              <a:buFont typeface="+mj-lt"/>
              <a:buAutoNum type="arabicPeriod"/>
            </a:pPr>
            <a:r>
              <a:rPr lang="en-IN" sz="2000" b="1" i="0" dirty="0">
                <a:solidFill>
                  <a:srgbClr val="111111"/>
                </a:solidFill>
                <a:effectLst/>
              </a:rPr>
              <a:t>Leaf / Terminal Node: </a:t>
            </a:r>
            <a:r>
              <a:rPr lang="en-IN" sz="2000" b="0" i="0" dirty="0">
                <a:solidFill>
                  <a:srgbClr val="111111"/>
                </a:solidFill>
                <a:effectLst/>
              </a:rPr>
              <a:t>Nodes do not split is called Leaf or Terminal node.</a:t>
            </a:r>
          </a:p>
          <a:p>
            <a:pPr algn="just">
              <a:buFont typeface="+mj-lt"/>
              <a:buAutoNum type="arabicPeriod"/>
            </a:pPr>
            <a:r>
              <a:rPr lang="en-IN" sz="2000" b="1" i="0" dirty="0">
                <a:solidFill>
                  <a:srgbClr val="111111"/>
                </a:solidFill>
                <a:effectLst/>
              </a:rPr>
              <a:t>Pruning: </a:t>
            </a:r>
            <a:r>
              <a:rPr lang="en-IN" sz="2000" b="0" i="0" dirty="0">
                <a:solidFill>
                  <a:srgbClr val="111111"/>
                </a:solidFill>
                <a:effectLst/>
              </a:rPr>
              <a:t>When we remove sub-nodes of a decision node, this process is called pruning. You can say the opposite process of splitting.</a:t>
            </a:r>
          </a:p>
          <a:p>
            <a:pPr algn="just">
              <a:buFont typeface="+mj-lt"/>
              <a:buAutoNum type="arabicPeriod"/>
            </a:pPr>
            <a:r>
              <a:rPr lang="en-IN" sz="2000" b="1" i="0" dirty="0">
                <a:solidFill>
                  <a:srgbClr val="111111"/>
                </a:solidFill>
                <a:effectLst/>
              </a:rPr>
              <a:t>Branch / Sub-Tree: </a:t>
            </a:r>
            <a:r>
              <a:rPr lang="en-IN" sz="2000" b="0" i="0" dirty="0">
                <a:solidFill>
                  <a:srgbClr val="111111"/>
                </a:solidFill>
                <a:effectLst/>
              </a:rPr>
              <a:t>A subsection of the entire tree is called branch or sub-tree.</a:t>
            </a:r>
          </a:p>
          <a:p>
            <a:pPr algn="just">
              <a:buFont typeface="+mj-lt"/>
              <a:buAutoNum type="arabicPeriod"/>
            </a:pPr>
            <a:r>
              <a:rPr lang="en-IN" sz="2000" b="1" i="0" dirty="0">
                <a:solidFill>
                  <a:srgbClr val="111111"/>
                </a:solidFill>
                <a:effectLst/>
              </a:rPr>
              <a:t>Parent and Child Node: </a:t>
            </a:r>
            <a:r>
              <a:rPr lang="en-IN" sz="2000" b="0" i="0" dirty="0">
                <a:solidFill>
                  <a:srgbClr val="111111"/>
                </a:solidFill>
                <a:effectLst/>
              </a:rPr>
              <a:t>A node, which is divided into sub-nodes is called a parent node of sub-nodes whereas sub-nodes are the child of a parent node.</a:t>
            </a:r>
          </a:p>
          <a:p>
            <a:pPr algn="just"/>
            <a:endParaRPr lang="en-US" sz="2000" dirty="0"/>
          </a:p>
        </p:txBody>
      </p:sp>
    </p:spTree>
    <p:extLst>
      <p:ext uri="{BB962C8B-B14F-4D97-AF65-F5344CB8AC3E}">
        <p14:creationId xmlns:p14="http://schemas.microsoft.com/office/powerpoint/2010/main" val="882390409"/>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2E24"/>
      </a:dk2>
      <a:lt2>
        <a:srgbClr val="E2E8E7"/>
      </a:lt2>
      <a:accent1>
        <a:srgbClr val="DB3459"/>
      </a:accent1>
      <a:accent2>
        <a:srgbClr val="CA4323"/>
      </a:accent2>
      <a:accent3>
        <a:srgbClr val="D79733"/>
      </a:accent3>
      <a:accent4>
        <a:srgbClr val="A5A91D"/>
      </a:accent4>
      <a:accent5>
        <a:srgbClr val="77B52B"/>
      </a:accent5>
      <a:accent6>
        <a:srgbClr val="36BB20"/>
      </a:accent6>
      <a:hlink>
        <a:srgbClr val="31937D"/>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2000</TotalTime>
  <Words>7599</Words>
  <Application>Microsoft Macintosh PowerPoint</Application>
  <PresentationFormat>Widescreen</PresentationFormat>
  <Paragraphs>631</Paragraphs>
  <Slides>89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89</vt:i4>
      </vt:variant>
    </vt:vector>
  </HeadingPairs>
  <TitlesOfParts>
    <vt:vector size="102" baseType="lpstr">
      <vt:lpstr>-apple-system</vt:lpstr>
      <vt:lpstr>Arial</vt:lpstr>
      <vt:lpstr>Avenir Next LT Pro</vt:lpstr>
      <vt:lpstr>Calibri</vt:lpstr>
      <vt:lpstr>inherit</vt:lpstr>
      <vt:lpstr>inter-bold</vt:lpstr>
      <vt:lpstr>inter-regular</vt:lpstr>
      <vt:lpstr>Lato</vt:lpstr>
      <vt:lpstr>Neue Haas Grotesk Text Pro</vt:lpstr>
      <vt:lpstr>Roboto</vt:lpstr>
      <vt:lpstr>source-serif-pro</vt:lpstr>
      <vt:lpstr>Wingdings</vt:lpstr>
      <vt:lpstr>AccentBoxVTI</vt:lpstr>
      <vt:lpstr>PowerPoint Presentation</vt:lpstr>
      <vt:lpstr>   CONTENT</vt:lpstr>
      <vt:lpstr>DECISION RULES</vt:lpstr>
      <vt:lpstr>DECISION RULES</vt:lpstr>
      <vt:lpstr>FORMAL DEFINITION </vt:lpstr>
      <vt:lpstr>DECISION RULES</vt:lpstr>
      <vt:lpstr>Rule Generation </vt:lpstr>
      <vt:lpstr>EXAMPLE</vt:lpstr>
      <vt:lpstr>IMPORTANT TERMINOLOGY RELATED TO DECISION TREES </vt:lpstr>
      <vt:lpstr>DECISION TREE</vt:lpstr>
      <vt:lpstr>ATTRIBUTE SELECTION MEASURES</vt:lpstr>
      <vt:lpstr>ATTRIBUTE SELECTION MEASURES</vt:lpstr>
      <vt:lpstr>ATTRIBUTE SELECTION MEASURES</vt:lpstr>
      <vt:lpstr>ATTRIBUTE SELECTION MEASURES</vt:lpstr>
      <vt:lpstr>ATTRIBUTE SELECTION MEASURES</vt:lpstr>
      <vt:lpstr>INFORMATION GAIN</vt:lpstr>
      <vt:lpstr>INFORMATION GAIN </vt:lpstr>
      <vt:lpstr>INFORMATION GAIN </vt:lpstr>
      <vt:lpstr>ENTROPY</vt:lpstr>
      <vt:lpstr>PowerPoint Presentation</vt:lpstr>
      <vt:lpstr>PowerPoint Presentation</vt:lpstr>
      <vt:lpstr>INFORMATION GAIN-EXAMPLE</vt:lpstr>
      <vt:lpstr>PowerPoint Presentation</vt:lpstr>
      <vt:lpstr>PowerPoint Presentation</vt:lpstr>
      <vt:lpstr>GINI INDEX</vt:lpstr>
      <vt:lpstr>GINI INDEX</vt:lpstr>
      <vt:lpstr>GINI INDEX</vt:lpstr>
      <vt:lpstr>PowerPoint Presentation</vt:lpstr>
      <vt:lpstr>PowerPoint Presentation</vt:lpstr>
      <vt:lpstr>PowerPoint Presentation</vt:lpstr>
      <vt:lpstr>NOTE:</vt:lpstr>
      <vt:lpstr>STRENGTHS AND WEAKNESSES OF THE DECISION TREE APPROACH </vt:lpstr>
      <vt:lpstr>PowerPoint Presentation</vt:lpstr>
      <vt:lpstr>ID3</vt:lpstr>
      <vt:lpstr>ITERATIVE DICHOTOMISER 3 (ID3)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ID3 ALGORITHM</vt:lpstr>
      <vt:lpstr>DISTANCE BASED CLASSIFICATION</vt:lpstr>
      <vt:lpstr>DISTANCE BASED CLASSIFICATION</vt:lpstr>
      <vt:lpstr>DISTANCE BASED CLASSIFICATION</vt:lpstr>
      <vt:lpstr>ROLE OF DISTANCE MEASURES </vt:lpstr>
      <vt:lpstr>NEAREST NEIGHBOUR</vt:lpstr>
      <vt:lpstr>NEAREST NEIGHBOUR</vt:lpstr>
      <vt:lpstr>K NEAREST NEIGHBOUR (KNN)</vt:lpstr>
      <vt:lpstr>KNN (EXAMPLE)</vt:lpstr>
      <vt:lpstr>SOLUTION</vt:lpstr>
      <vt:lpstr>SOLUTION</vt:lpstr>
      <vt:lpstr>SOLUTION</vt:lpstr>
      <vt:lpstr>SUPPORT VECTOR MACHINE</vt:lpstr>
      <vt:lpstr>SUPPORT VECTOR MACHINE</vt:lpstr>
      <vt:lpstr>SUPPORT VECTOR MACHINE</vt:lpstr>
      <vt:lpstr>SUPPORT VECTOR MACHINE</vt:lpstr>
      <vt:lpstr>SUPPORT VECTOR MACHINE</vt:lpstr>
      <vt:lpstr>TYPES OF SVM </vt:lpstr>
      <vt:lpstr>HYPERPLANE AND SUPPORT VECTORS IN THE SVM ALGORITHM</vt:lpstr>
      <vt:lpstr>LINEAR SVM</vt:lpstr>
      <vt:lpstr>LINEAR SVM</vt:lpstr>
      <vt:lpstr>LINEAR SVM</vt:lpstr>
      <vt:lpstr>PowerPoint Presentation</vt:lpstr>
      <vt:lpstr>NON-LINEAR SVM </vt:lpstr>
      <vt:lpstr>NON-LINEAR SVM </vt:lpstr>
      <vt:lpstr>NON-LINEAR SVM </vt:lpstr>
      <vt:lpstr>NON-LINEAR SVM </vt:lpstr>
      <vt:lpstr>SVM KERNEL</vt:lpstr>
      <vt:lpstr>SVM KERNEL FUNCTIONS </vt:lpstr>
      <vt:lpstr>MOST IMPORTANT SVM PARAMETERS </vt:lpstr>
      <vt:lpstr>LINEAR SVM EXAMPLE (PYTHON)</vt:lpstr>
      <vt:lpstr>EXAMPLES OF SVM KERNELS </vt:lpstr>
      <vt:lpstr>EXAMPLES OF SVM KERNELS </vt:lpstr>
      <vt:lpstr>EXAMPLES OF SVM KERNELS </vt:lpstr>
      <vt:lpstr>LINEAR SVM EXAMPLE (PYTHON)</vt:lpstr>
      <vt:lpstr>LINEAR SVM EXAMPLE (PYTHON)</vt:lpstr>
      <vt:lpstr>LINEAR SVM EXAMPLE (PYTHON)</vt:lpstr>
      <vt:lpstr>LINEAR SVM EXAMPLE (PYTHON)</vt:lpstr>
      <vt:lpstr>NON-LINEAR SVM EXAMPLE (PYTHON) </vt:lpstr>
      <vt:lpstr>NON-LINEAR SVM EXAMPLE (PYTHON) </vt:lpstr>
      <vt:lpstr>NON-LINEAR SVM EXAMPLE (PYTHON) </vt:lpstr>
      <vt:lpstr>NON-LINEAR SVM EXAMPLE (PYTHON) </vt:lpstr>
      <vt:lpstr>PowerPoint Presentation</vt:lpstr>
      <vt:lpstr>PROS AND CONS OF SVM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Pratikshya Sharma</dc:creator>
  <cp:lastModifiedBy>Pratikshya Sharma</cp:lastModifiedBy>
  <cp:revision>752</cp:revision>
  <dcterms:created xsi:type="dcterms:W3CDTF">2022-10-22T08:04:05Z</dcterms:created>
  <dcterms:modified xsi:type="dcterms:W3CDTF">2022-11-06T11:38:38Z</dcterms:modified>
</cp:coreProperties>
</file>